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61" r:id="rId4"/>
    <p:sldId id="265" r:id="rId5"/>
    <p:sldId id="266" r:id="rId6"/>
    <p:sldId id="262" r:id="rId7"/>
    <p:sldId id="267" r:id="rId8"/>
    <p:sldId id="271" r:id="rId9"/>
    <p:sldId id="273" r:id="rId10"/>
    <p:sldId id="27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84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1D72F3-B1B9-4ABE-A738-B4CDC3570F1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B3D987B-7C5D-4492-8E95-19909750ACEF}">
      <dgm:prSet custT="1"/>
      <dgm:spPr>
        <a:ln>
          <a:solidFill>
            <a:schemeClr val="tx1"/>
          </a:solidFill>
        </a:ln>
      </dgm:spPr>
      <dgm:t>
        <a:bodyPr/>
        <a:lstStyle/>
        <a:p>
          <a:r>
            <a:rPr lang="ru-RU" sz="1800" dirty="0">
              <a:solidFill>
                <a:schemeClr val="tx1"/>
              </a:solidFill>
            </a:rPr>
            <a:t>реализация содержания АОП ДО для обучающихся с ТНР;</a:t>
          </a:r>
        </a:p>
      </dgm:t>
    </dgm:pt>
    <dgm:pt modelId="{24CB8AFA-CCEB-4729-95A8-60358F386CD4}" type="parTrans" cxnId="{BE685FDB-6D68-4BFB-9CE5-745792EDA0D1}">
      <dgm:prSet/>
      <dgm:spPr/>
      <dgm:t>
        <a:bodyPr/>
        <a:lstStyle/>
        <a:p>
          <a:endParaRPr lang="ru-RU"/>
        </a:p>
      </dgm:t>
    </dgm:pt>
    <dgm:pt modelId="{A16E98C9-D801-4477-9296-458D96BD0AC4}" type="sibTrans" cxnId="{BE685FDB-6D68-4BFB-9CE5-745792EDA0D1}">
      <dgm:prSet/>
      <dgm:spPr/>
      <dgm:t>
        <a:bodyPr/>
        <a:lstStyle/>
        <a:p>
          <a:endParaRPr lang="ru-RU"/>
        </a:p>
      </dgm:t>
    </dgm:pt>
    <dgm:pt modelId="{9AA9FC79-FCAF-47E9-A6F3-8C5591701A5A}">
      <dgm:prSet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</a:rPr>
            <a:t>коррекция недостатков психофизического развития обучающихся с ТНР;</a:t>
          </a:r>
        </a:p>
      </dgm:t>
    </dgm:pt>
    <dgm:pt modelId="{F77F2C02-306B-41C5-B75F-8709FFF6A9D9}" type="parTrans" cxnId="{28D4310F-7543-4AF3-A3CF-5FE7C1DA8799}">
      <dgm:prSet/>
      <dgm:spPr/>
      <dgm:t>
        <a:bodyPr/>
        <a:lstStyle/>
        <a:p>
          <a:endParaRPr lang="ru-RU"/>
        </a:p>
      </dgm:t>
    </dgm:pt>
    <dgm:pt modelId="{977F24CE-F439-44FA-BF63-04B3B5EA39AE}" type="sibTrans" cxnId="{28D4310F-7543-4AF3-A3CF-5FE7C1DA8799}">
      <dgm:prSet/>
      <dgm:spPr/>
      <dgm:t>
        <a:bodyPr/>
        <a:lstStyle/>
        <a:p>
          <a:endParaRPr lang="ru-RU"/>
        </a:p>
      </dgm:t>
    </dgm:pt>
    <dgm:pt modelId="{15D2675A-A9EB-4EC7-B2E9-27111EF93251}">
      <dgm:prSet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</a:rPr>
            <a:t>охрана и укрепление физического и психического здоровья обучающихся с ТНР;</a:t>
          </a:r>
        </a:p>
      </dgm:t>
    </dgm:pt>
    <dgm:pt modelId="{15DF195F-34C3-42A8-83F5-7A9024600446}" type="parTrans" cxnId="{86C2BD30-CCF4-4991-AB82-DA8A6B48C775}">
      <dgm:prSet/>
      <dgm:spPr/>
      <dgm:t>
        <a:bodyPr/>
        <a:lstStyle/>
        <a:p>
          <a:endParaRPr lang="ru-RU"/>
        </a:p>
      </dgm:t>
    </dgm:pt>
    <dgm:pt modelId="{B439C74E-7373-4CF0-AEBF-BEB732736E41}" type="sibTrans" cxnId="{86C2BD30-CCF4-4991-AB82-DA8A6B48C775}">
      <dgm:prSet/>
      <dgm:spPr/>
      <dgm:t>
        <a:bodyPr/>
        <a:lstStyle/>
        <a:p>
          <a:endParaRPr lang="ru-RU"/>
        </a:p>
      </dgm:t>
    </dgm:pt>
    <dgm:pt modelId="{FBFB26DD-3F91-4B00-A371-F5662E161830}">
      <dgm:prSet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обеспечение равных возможностей для полноценного развития ребенка с ТНР в период дошкольного образования;</a:t>
          </a:r>
        </a:p>
      </dgm:t>
    </dgm:pt>
    <dgm:pt modelId="{F5A01D5C-CA27-425E-BE4F-66C60D9050D8}" type="parTrans" cxnId="{FA92C806-9206-4854-8879-CB2DDA23EDBC}">
      <dgm:prSet/>
      <dgm:spPr/>
      <dgm:t>
        <a:bodyPr/>
        <a:lstStyle/>
        <a:p>
          <a:endParaRPr lang="ru-RU"/>
        </a:p>
      </dgm:t>
    </dgm:pt>
    <dgm:pt modelId="{5C52A10D-9AF6-494C-9542-D3D0CBBA4F26}" type="sibTrans" cxnId="{FA92C806-9206-4854-8879-CB2DDA23EDBC}">
      <dgm:prSet/>
      <dgm:spPr/>
      <dgm:t>
        <a:bodyPr/>
        <a:lstStyle/>
        <a:p>
          <a:endParaRPr lang="ru-RU"/>
        </a:p>
      </dgm:t>
    </dgm:pt>
    <dgm:pt modelId="{73FD6CE1-544F-42B6-B900-B55E685F773A}">
      <dgm:prSet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</a:rPr>
            <a:t> создание благоприятных условий развития каждого ребенка с ТНР;</a:t>
          </a:r>
        </a:p>
      </dgm:t>
    </dgm:pt>
    <dgm:pt modelId="{2709BFD2-9F7F-487B-B8F7-7E3629E10895}" type="parTrans" cxnId="{FFD90B38-1680-4D4E-98EE-07DB5D2F285D}">
      <dgm:prSet/>
      <dgm:spPr/>
      <dgm:t>
        <a:bodyPr/>
        <a:lstStyle/>
        <a:p>
          <a:endParaRPr lang="ru-RU"/>
        </a:p>
      </dgm:t>
    </dgm:pt>
    <dgm:pt modelId="{F2C53D09-C2C8-4668-AE8A-48F37072F25F}" type="sibTrans" cxnId="{FFD90B38-1680-4D4E-98EE-07DB5D2F285D}">
      <dgm:prSet/>
      <dgm:spPr/>
      <dgm:t>
        <a:bodyPr/>
        <a:lstStyle/>
        <a:p>
          <a:endParaRPr lang="ru-RU"/>
        </a:p>
      </dgm:t>
    </dgm:pt>
    <dgm:pt modelId="{A8C7AEE0-D642-496C-86C0-384A7EF480E6}">
      <dgm:prSet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</a:rPr>
            <a:t>объединение обучения и воспитания в целостный образовательный процесс;</a:t>
          </a:r>
        </a:p>
      </dgm:t>
    </dgm:pt>
    <dgm:pt modelId="{8CE9518A-C693-43C4-ABC4-94C185FE9270}" type="parTrans" cxnId="{3BF5F3C9-8620-418B-94AF-91A576B24074}">
      <dgm:prSet/>
      <dgm:spPr/>
      <dgm:t>
        <a:bodyPr/>
        <a:lstStyle/>
        <a:p>
          <a:endParaRPr lang="ru-RU"/>
        </a:p>
      </dgm:t>
    </dgm:pt>
    <dgm:pt modelId="{4F8C07D9-17C7-4A02-9C9C-C2DFE5332503}" type="sibTrans" cxnId="{3BF5F3C9-8620-418B-94AF-91A576B24074}">
      <dgm:prSet/>
      <dgm:spPr/>
      <dgm:t>
        <a:bodyPr/>
        <a:lstStyle/>
        <a:p>
          <a:endParaRPr lang="ru-RU"/>
        </a:p>
      </dgm:t>
    </dgm:pt>
    <dgm:pt modelId="{C621BC57-D723-44D3-8A20-837EE42A2C76}">
      <dgm:prSet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формирование социокультурной среды, соответствующей психофизическим и индивидуальным особенностям развития обучающихся с ТНР;</a:t>
          </a:r>
        </a:p>
      </dgm:t>
    </dgm:pt>
    <dgm:pt modelId="{6DDB0E8D-88EE-4C29-804F-83780BF9E27D}" type="parTrans" cxnId="{10D8A6B5-5B0E-4240-866E-A00DB17CE04F}">
      <dgm:prSet/>
      <dgm:spPr/>
      <dgm:t>
        <a:bodyPr/>
        <a:lstStyle/>
        <a:p>
          <a:endParaRPr lang="ru-RU"/>
        </a:p>
      </dgm:t>
    </dgm:pt>
    <dgm:pt modelId="{657B1FDD-0E43-498F-9AEA-748B6E2E6BA6}" type="sibTrans" cxnId="{10D8A6B5-5B0E-4240-866E-A00DB17CE04F}">
      <dgm:prSet/>
      <dgm:spPr/>
      <dgm:t>
        <a:bodyPr/>
        <a:lstStyle/>
        <a:p>
          <a:endParaRPr lang="ru-RU"/>
        </a:p>
      </dgm:t>
    </dgm:pt>
    <dgm:pt modelId="{E24D256E-38B1-4824-8393-E8724B118681}">
      <dgm:prSet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</a:rPr>
            <a:t>обеспечение психолого-педагогической поддержки родителей (законных представителей);</a:t>
          </a:r>
        </a:p>
      </dgm:t>
    </dgm:pt>
    <dgm:pt modelId="{C2D5B5FA-DF1C-4398-AFB8-FCC00B8881CD}" type="parTrans" cxnId="{5FC730C1-C490-4AC3-ACDE-606946928428}">
      <dgm:prSet/>
      <dgm:spPr/>
      <dgm:t>
        <a:bodyPr/>
        <a:lstStyle/>
        <a:p>
          <a:endParaRPr lang="ru-RU"/>
        </a:p>
      </dgm:t>
    </dgm:pt>
    <dgm:pt modelId="{B7ACEE36-1B90-4221-B869-3B27E3A410AE}" type="sibTrans" cxnId="{5FC730C1-C490-4AC3-ACDE-606946928428}">
      <dgm:prSet/>
      <dgm:spPr/>
      <dgm:t>
        <a:bodyPr/>
        <a:lstStyle/>
        <a:p>
          <a:endParaRPr lang="ru-RU"/>
        </a:p>
      </dgm:t>
    </dgm:pt>
    <dgm:pt modelId="{9D116391-E9E1-4491-BF90-AC11F6169905}">
      <dgm:prSet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</a:rPr>
            <a:t>обеспечение преемственности целей, задач и содержания дошкольного и начального общего образования</a:t>
          </a:r>
        </a:p>
      </dgm:t>
    </dgm:pt>
    <dgm:pt modelId="{6EA20B83-28AF-41FC-B57F-8F3AE72F2F18}" type="parTrans" cxnId="{EB6F10DB-1F0C-499D-85A1-69C90ED1680D}">
      <dgm:prSet/>
      <dgm:spPr/>
      <dgm:t>
        <a:bodyPr/>
        <a:lstStyle/>
        <a:p>
          <a:endParaRPr lang="ru-RU"/>
        </a:p>
      </dgm:t>
    </dgm:pt>
    <dgm:pt modelId="{943F854D-78AB-4E6E-98FE-0BBBABC7DA97}" type="sibTrans" cxnId="{EB6F10DB-1F0C-499D-85A1-69C90ED1680D}">
      <dgm:prSet/>
      <dgm:spPr/>
      <dgm:t>
        <a:bodyPr/>
        <a:lstStyle/>
        <a:p>
          <a:endParaRPr lang="ru-RU"/>
        </a:p>
      </dgm:t>
    </dgm:pt>
    <dgm:pt modelId="{D524AFFE-4765-4AB4-86EE-FA85866AB8CE}" type="pres">
      <dgm:prSet presAssocID="{411D72F3-B1B9-4ABE-A738-B4CDC3570F11}" presName="linear" presStyleCnt="0">
        <dgm:presLayoutVars>
          <dgm:animLvl val="lvl"/>
          <dgm:resizeHandles val="exact"/>
        </dgm:presLayoutVars>
      </dgm:prSet>
      <dgm:spPr/>
    </dgm:pt>
    <dgm:pt modelId="{25A3253A-78BF-4474-9892-6D886D95DC8B}" type="pres">
      <dgm:prSet presAssocID="{FB3D987B-7C5D-4492-8E95-19909750ACEF}" presName="parentText" presStyleLbl="node1" presStyleIdx="0" presStyleCnt="9">
        <dgm:presLayoutVars>
          <dgm:chMax val="0"/>
          <dgm:bulletEnabled val="1"/>
        </dgm:presLayoutVars>
      </dgm:prSet>
      <dgm:spPr>
        <a:prstGeom prst="rect">
          <a:avLst/>
        </a:prstGeom>
      </dgm:spPr>
    </dgm:pt>
    <dgm:pt modelId="{EB64F787-5985-4039-AC4C-88944933FC1E}" type="pres">
      <dgm:prSet presAssocID="{A16E98C9-D801-4477-9296-458D96BD0AC4}" presName="spacer" presStyleCnt="0"/>
      <dgm:spPr/>
    </dgm:pt>
    <dgm:pt modelId="{14BCC1B6-5301-4149-BC25-6710B5D13F09}" type="pres">
      <dgm:prSet presAssocID="{9AA9FC79-FCAF-47E9-A6F3-8C5591701A5A}" presName="parentText" presStyleLbl="node1" presStyleIdx="1" presStyleCnt="9">
        <dgm:presLayoutVars>
          <dgm:chMax val="0"/>
          <dgm:bulletEnabled val="1"/>
        </dgm:presLayoutVars>
      </dgm:prSet>
      <dgm:spPr/>
    </dgm:pt>
    <dgm:pt modelId="{82581F2C-704D-4156-AD18-2E46052E5CDF}" type="pres">
      <dgm:prSet presAssocID="{977F24CE-F439-44FA-BF63-04B3B5EA39AE}" presName="spacer" presStyleCnt="0"/>
      <dgm:spPr/>
    </dgm:pt>
    <dgm:pt modelId="{CA0CECC4-B2F6-4F65-99F4-7384BB523E86}" type="pres">
      <dgm:prSet presAssocID="{15D2675A-A9EB-4EC7-B2E9-27111EF93251}" presName="parentText" presStyleLbl="node1" presStyleIdx="2" presStyleCnt="9">
        <dgm:presLayoutVars>
          <dgm:chMax val="0"/>
          <dgm:bulletEnabled val="1"/>
        </dgm:presLayoutVars>
      </dgm:prSet>
      <dgm:spPr/>
    </dgm:pt>
    <dgm:pt modelId="{6D765C4B-FEAB-4310-A248-8B48C9038782}" type="pres">
      <dgm:prSet presAssocID="{B439C74E-7373-4CF0-AEBF-BEB732736E41}" presName="spacer" presStyleCnt="0"/>
      <dgm:spPr/>
    </dgm:pt>
    <dgm:pt modelId="{1A97E3D0-23B9-4C6B-88CA-45603E1F5C00}" type="pres">
      <dgm:prSet presAssocID="{FBFB26DD-3F91-4B00-A371-F5662E161830}" presName="parentText" presStyleLbl="node1" presStyleIdx="3" presStyleCnt="9">
        <dgm:presLayoutVars>
          <dgm:chMax val="0"/>
          <dgm:bulletEnabled val="1"/>
        </dgm:presLayoutVars>
      </dgm:prSet>
      <dgm:spPr/>
    </dgm:pt>
    <dgm:pt modelId="{5FDFF98B-DA3F-4264-BA81-2CFA9172ED6F}" type="pres">
      <dgm:prSet presAssocID="{5C52A10D-9AF6-494C-9542-D3D0CBBA4F26}" presName="spacer" presStyleCnt="0"/>
      <dgm:spPr/>
    </dgm:pt>
    <dgm:pt modelId="{6AFE3FB1-3152-47D2-A77B-239F51C6905F}" type="pres">
      <dgm:prSet presAssocID="{73FD6CE1-544F-42B6-B900-B55E685F773A}" presName="parentText" presStyleLbl="node1" presStyleIdx="4" presStyleCnt="9">
        <dgm:presLayoutVars>
          <dgm:chMax val="0"/>
          <dgm:bulletEnabled val="1"/>
        </dgm:presLayoutVars>
      </dgm:prSet>
      <dgm:spPr/>
    </dgm:pt>
    <dgm:pt modelId="{552334D2-092E-47FB-8DA0-E648136EBD04}" type="pres">
      <dgm:prSet presAssocID="{F2C53D09-C2C8-4668-AE8A-48F37072F25F}" presName="spacer" presStyleCnt="0"/>
      <dgm:spPr/>
    </dgm:pt>
    <dgm:pt modelId="{798DA864-52CC-4598-9B4A-74F6E53BCA38}" type="pres">
      <dgm:prSet presAssocID="{A8C7AEE0-D642-496C-86C0-384A7EF480E6}" presName="parentText" presStyleLbl="node1" presStyleIdx="5" presStyleCnt="9">
        <dgm:presLayoutVars>
          <dgm:chMax val="0"/>
          <dgm:bulletEnabled val="1"/>
        </dgm:presLayoutVars>
      </dgm:prSet>
      <dgm:spPr/>
    </dgm:pt>
    <dgm:pt modelId="{F8C76A8E-0453-460C-AED9-03F515C7A38B}" type="pres">
      <dgm:prSet presAssocID="{4F8C07D9-17C7-4A02-9C9C-C2DFE5332503}" presName="spacer" presStyleCnt="0"/>
      <dgm:spPr/>
    </dgm:pt>
    <dgm:pt modelId="{66B6D695-8413-4A96-8ED7-6C448EF6ABB8}" type="pres">
      <dgm:prSet presAssocID="{C621BC57-D723-44D3-8A20-837EE42A2C76}" presName="parentText" presStyleLbl="node1" presStyleIdx="6" presStyleCnt="9">
        <dgm:presLayoutVars>
          <dgm:chMax val="0"/>
          <dgm:bulletEnabled val="1"/>
        </dgm:presLayoutVars>
      </dgm:prSet>
      <dgm:spPr/>
    </dgm:pt>
    <dgm:pt modelId="{C2107362-AF00-49A9-AECE-7FE99790906D}" type="pres">
      <dgm:prSet presAssocID="{657B1FDD-0E43-498F-9AEA-748B6E2E6BA6}" presName="spacer" presStyleCnt="0"/>
      <dgm:spPr/>
    </dgm:pt>
    <dgm:pt modelId="{6CC6A90D-F9C2-4C67-B7BE-BDBFADA27B01}" type="pres">
      <dgm:prSet presAssocID="{E24D256E-38B1-4824-8393-E8724B118681}" presName="parentText" presStyleLbl="node1" presStyleIdx="7" presStyleCnt="9">
        <dgm:presLayoutVars>
          <dgm:chMax val="0"/>
          <dgm:bulletEnabled val="1"/>
        </dgm:presLayoutVars>
      </dgm:prSet>
      <dgm:spPr/>
    </dgm:pt>
    <dgm:pt modelId="{B15F72C1-0665-4E13-867D-C08C198945D2}" type="pres">
      <dgm:prSet presAssocID="{B7ACEE36-1B90-4221-B869-3B27E3A410AE}" presName="spacer" presStyleCnt="0"/>
      <dgm:spPr/>
    </dgm:pt>
    <dgm:pt modelId="{A3D73575-6DCC-4AA1-A141-4BDFCED7C3E2}" type="pres">
      <dgm:prSet presAssocID="{9D116391-E9E1-4491-BF90-AC11F6169905}" presName="parentText" presStyleLbl="node1" presStyleIdx="8" presStyleCnt="9">
        <dgm:presLayoutVars>
          <dgm:chMax val="0"/>
          <dgm:bulletEnabled val="1"/>
        </dgm:presLayoutVars>
      </dgm:prSet>
      <dgm:spPr/>
    </dgm:pt>
  </dgm:ptLst>
  <dgm:cxnLst>
    <dgm:cxn modelId="{FA92C806-9206-4854-8879-CB2DDA23EDBC}" srcId="{411D72F3-B1B9-4ABE-A738-B4CDC3570F11}" destId="{FBFB26DD-3F91-4B00-A371-F5662E161830}" srcOrd="3" destOrd="0" parTransId="{F5A01D5C-CA27-425E-BE4F-66C60D9050D8}" sibTransId="{5C52A10D-9AF6-494C-9542-D3D0CBBA4F26}"/>
    <dgm:cxn modelId="{28D4310F-7543-4AF3-A3CF-5FE7C1DA8799}" srcId="{411D72F3-B1B9-4ABE-A738-B4CDC3570F11}" destId="{9AA9FC79-FCAF-47E9-A6F3-8C5591701A5A}" srcOrd="1" destOrd="0" parTransId="{F77F2C02-306B-41C5-B75F-8709FFF6A9D9}" sibTransId="{977F24CE-F439-44FA-BF63-04B3B5EA39AE}"/>
    <dgm:cxn modelId="{92E6161A-7C8B-4800-88A4-FF541A5DA0A2}" type="presOf" srcId="{15D2675A-A9EB-4EC7-B2E9-27111EF93251}" destId="{CA0CECC4-B2F6-4F65-99F4-7384BB523E86}" srcOrd="0" destOrd="0" presId="urn:microsoft.com/office/officeart/2005/8/layout/vList2"/>
    <dgm:cxn modelId="{86C2BD30-CCF4-4991-AB82-DA8A6B48C775}" srcId="{411D72F3-B1B9-4ABE-A738-B4CDC3570F11}" destId="{15D2675A-A9EB-4EC7-B2E9-27111EF93251}" srcOrd="2" destOrd="0" parTransId="{15DF195F-34C3-42A8-83F5-7A9024600446}" sibTransId="{B439C74E-7373-4CF0-AEBF-BEB732736E41}"/>
    <dgm:cxn modelId="{C8A03537-9DA0-45E3-8630-C4F7879FAFC0}" type="presOf" srcId="{FB3D987B-7C5D-4492-8E95-19909750ACEF}" destId="{25A3253A-78BF-4474-9892-6D886D95DC8B}" srcOrd="0" destOrd="0" presId="urn:microsoft.com/office/officeart/2005/8/layout/vList2"/>
    <dgm:cxn modelId="{FFD90B38-1680-4D4E-98EE-07DB5D2F285D}" srcId="{411D72F3-B1B9-4ABE-A738-B4CDC3570F11}" destId="{73FD6CE1-544F-42B6-B900-B55E685F773A}" srcOrd="4" destOrd="0" parTransId="{2709BFD2-9F7F-487B-B8F7-7E3629E10895}" sibTransId="{F2C53D09-C2C8-4668-AE8A-48F37072F25F}"/>
    <dgm:cxn modelId="{6A27DA52-03D5-4E29-8367-B3AD3E151008}" type="presOf" srcId="{A8C7AEE0-D642-496C-86C0-384A7EF480E6}" destId="{798DA864-52CC-4598-9B4A-74F6E53BCA38}" srcOrd="0" destOrd="0" presId="urn:microsoft.com/office/officeart/2005/8/layout/vList2"/>
    <dgm:cxn modelId="{53DCC296-5174-40F3-8CF2-124FA0EBF3A0}" type="presOf" srcId="{73FD6CE1-544F-42B6-B900-B55E685F773A}" destId="{6AFE3FB1-3152-47D2-A77B-239F51C6905F}" srcOrd="0" destOrd="0" presId="urn:microsoft.com/office/officeart/2005/8/layout/vList2"/>
    <dgm:cxn modelId="{D6BA6CA5-4690-41CD-A90F-330EFAD6D0BB}" type="presOf" srcId="{C621BC57-D723-44D3-8A20-837EE42A2C76}" destId="{66B6D695-8413-4A96-8ED7-6C448EF6ABB8}" srcOrd="0" destOrd="0" presId="urn:microsoft.com/office/officeart/2005/8/layout/vList2"/>
    <dgm:cxn modelId="{8AF894AC-6AD4-4625-B2F8-4E82C3ED3904}" type="presOf" srcId="{FBFB26DD-3F91-4B00-A371-F5662E161830}" destId="{1A97E3D0-23B9-4C6B-88CA-45603E1F5C00}" srcOrd="0" destOrd="0" presId="urn:microsoft.com/office/officeart/2005/8/layout/vList2"/>
    <dgm:cxn modelId="{10D8A6B5-5B0E-4240-866E-A00DB17CE04F}" srcId="{411D72F3-B1B9-4ABE-A738-B4CDC3570F11}" destId="{C621BC57-D723-44D3-8A20-837EE42A2C76}" srcOrd="6" destOrd="0" parTransId="{6DDB0E8D-88EE-4C29-804F-83780BF9E27D}" sibTransId="{657B1FDD-0E43-498F-9AEA-748B6E2E6BA6}"/>
    <dgm:cxn modelId="{5259E5C0-DE75-4248-BB35-964686FE3F22}" type="presOf" srcId="{E24D256E-38B1-4824-8393-E8724B118681}" destId="{6CC6A90D-F9C2-4C67-B7BE-BDBFADA27B01}" srcOrd="0" destOrd="0" presId="urn:microsoft.com/office/officeart/2005/8/layout/vList2"/>
    <dgm:cxn modelId="{5FC730C1-C490-4AC3-ACDE-606946928428}" srcId="{411D72F3-B1B9-4ABE-A738-B4CDC3570F11}" destId="{E24D256E-38B1-4824-8393-E8724B118681}" srcOrd="7" destOrd="0" parTransId="{C2D5B5FA-DF1C-4398-AFB8-FCC00B8881CD}" sibTransId="{B7ACEE36-1B90-4221-B869-3B27E3A410AE}"/>
    <dgm:cxn modelId="{B38C48C5-CCA8-49BB-9E79-F8BB6376A939}" type="presOf" srcId="{9D116391-E9E1-4491-BF90-AC11F6169905}" destId="{A3D73575-6DCC-4AA1-A141-4BDFCED7C3E2}" srcOrd="0" destOrd="0" presId="urn:microsoft.com/office/officeart/2005/8/layout/vList2"/>
    <dgm:cxn modelId="{2BFC1DC9-D9B4-4A19-8621-758D6B6239D2}" type="presOf" srcId="{411D72F3-B1B9-4ABE-A738-B4CDC3570F11}" destId="{D524AFFE-4765-4AB4-86EE-FA85866AB8CE}" srcOrd="0" destOrd="0" presId="urn:microsoft.com/office/officeart/2005/8/layout/vList2"/>
    <dgm:cxn modelId="{3BF5F3C9-8620-418B-94AF-91A576B24074}" srcId="{411D72F3-B1B9-4ABE-A738-B4CDC3570F11}" destId="{A8C7AEE0-D642-496C-86C0-384A7EF480E6}" srcOrd="5" destOrd="0" parTransId="{8CE9518A-C693-43C4-ABC4-94C185FE9270}" sibTransId="{4F8C07D9-17C7-4A02-9C9C-C2DFE5332503}"/>
    <dgm:cxn modelId="{EB6F10DB-1F0C-499D-85A1-69C90ED1680D}" srcId="{411D72F3-B1B9-4ABE-A738-B4CDC3570F11}" destId="{9D116391-E9E1-4491-BF90-AC11F6169905}" srcOrd="8" destOrd="0" parTransId="{6EA20B83-28AF-41FC-B57F-8F3AE72F2F18}" sibTransId="{943F854D-78AB-4E6E-98FE-0BBBABC7DA97}"/>
    <dgm:cxn modelId="{BE685FDB-6D68-4BFB-9CE5-745792EDA0D1}" srcId="{411D72F3-B1B9-4ABE-A738-B4CDC3570F11}" destId="{FB3D987B-7C5D-4492-8E95-19909750ACEF}" srcOrd="0" destOrd="0" parTransId="{24CB8AFA-CCEB-4729-95A8-60358F386CD4}" sibTransId="{A16E98C9-D801-4477-9296-458D96BD0AC4}"/>
    <dgm:cxn modelId="{5DF22FF7-7868-4C09-BE29-AA433B03F260}" type="presOf" srcId="{9AA9FC79-FCAF-47E9-A6F3-8C5591701A5A}" destId="{14BCC1B6-5301-4149-BC25-6710B5D13F09}" srcOrd="0" destOrd="0" presId="urn:microsoft.com/office/officeart/2005/8/layout/vList2"/>
    <dgm:cxn modelId="{070B829B-079C-45A2-B7F1-0C75BC88D052}" type="presParOf" srcId="{D524AFFE-4765-4AB4-86EE-FA85866AB8CE}" destId="{25A3253A-78BF-4474-9892-6D886D95DC8B}" srcOrd="0" destOrd="0" presId="urn:microsoft.com/office/officeart/2005/8/layout/vList2"/>
    <dgm:cxn modelId="{966C7F1A-4DE1-4B72-A5CF-CB9C5577080A}" type="presParOf" srcId="{D524AFFE-4765-4AB4-86EE-FA85866AB8CE}" destId="{EB64F787-5985-4039-AC4C-88944933FC1E}" srcOrd="1" destOrd="0" presId="urn:microsoft.com/office/officeart/2005/8/layout/vList2"/>
    <dgm:cxn modelId="{A0A76554-F84C-40F5-B02A-0118D1CE65D5}" type="presParOf" srcId="{D524AFFE-4765-4AB4-86EE-FA85866AB8CE}" destId="{14BCC1B6-5301-4149-BC25-6710B5D13F09}" srcOrd="2" destOrd="0" presId="urn:microsoft.com/office/officeart/2005/8/layout/vList2"/>
    <dgm:cxn modelId="{440EA240-1CBD-47E8-BFE7-905BDF24F7F4}" type="presParOf" srcId="{D524AFFE-4765-4AB4-86EE-FA85866AB8CE}" destId="{82581F2C-704D-4156-AD18-2E46052E5CDF}" srcOrd="3" destOrd="0" presId="urn:microsoft.com/office/officeart/2005/8/layout/vList2"/>
    <dgm:cxn modelId="{677FA272-79F5-475C-BF87-6A0C60BD3132}" type="presParOf" srcId="{D524AFFE-4765-4AB4-86EE-FA85866AB8CE}" destId="{CA0CECC4-B2F6-4F65-99F4-7384BB523E86}" srcOrd="4" destOrd="0" presId="urn:microsoft.com/office/officeart/2005/8/layout/vList2"/>
    <dgm:cxn modelId="{4D0A2DE1-7D5B-453E-A7CA-5381999DD98E}" type="presParOf" srcId="{D524AFFE-4765-4AB4-86EE-FA85866AB8CE}" destId="{6D765C4B-FEAB-4310-A248-8B48C9038782}" srcOrd="5" destOrd="0" presId="urn:microsoft.com/office/officeart/2005/8/layout/vList2"/>
    <dgm:cxn modelId="{62D348E2-E2E8-49DC-872C-E9A9DF985CF8}" type="presParOf" srcId="{D524AFFE-4765-4AB4-86EE-FA85866AB8CE}" destId="{1A97E3D0-23B9-4C6B-88CA-45603E1F5C00}" srcOrd="6" destOrd="0" presId="urn:microsoft.com/office/officeart/2005/8/layout/vList2"/>
    <dgm:cxn modelId="{EFC952D8-1BD0-4E5A-BC5B-3D93B101F20B}" type="presParOf" srcId="{D524AFFE-4765-4AB4-86EE-FA85866AB8CE}" destId="{5FDFF98B-DA3F-4264-BA81-2CFA9172ED6F}" srcOrd="7" destOrd="0" presId="urn:microsoft.com/office/officeart/2005/8/layout/vList2"/>
    <dgm:cxn modelId="{C5288F9D-A4C3-4F90-85CA-123CB291E8BD}" type="presParOf" srcId="{D524AFFE-4765-4AB4-86EE-FA85866AB8CE}" destId="{6AFE3FB1-3152-47D2-A77B-239F51C6905F}" srcOrd="8" destOrd="0" presId="urn:microsoft.com/office/officeart/2005/8/layout/vList2"/>
    <dgm:cxn modelId="{FD8A109B-221D-4A55-92B8-FB0E9D5D8525}" type="presParOf" srcId="{D524AFFE-4765-4AB4-86EE-FA85866AB8CE}" destId="{552334D2-092E-47FB-8DA0-E648136EBD04}" srcOrd="9" destOrd="0" presId="urn:microsoft.com/office/officeart/2005/8/layout/vList2"/>
    <dgm:cxn modelId="{D5EC50B2-3578-4390-8587-9E680065ECC2}" type="presParOf" srcId="{D524AFFE-4765-4AB4-86EE-FA85866AB8CE}" destId="{798DA864-52CC-4598-9B4A-74F6E53BCA38}" srcOrd="10" destOrd="0" presId="urn:microsoft.com/office/officeart/2005/8/layout/vList2"/>
    <dgm:cxn modelId="{9ED180F6-0EDE-4182-BD70-B495CEAAF23B}" type="presParOf" srcId="{D524AFFE-4765-4AB4-86EE-FA85866AB8CE}" destId="{F8C76A8E-0453-460C-AED9-03F515C7A38B}" srcOrd="11" destOrd="0" presId="urn:microsoft.com/office/officeart/2005/8/layout/vList2"/>
    <dgm:cxn modelId="{CCCBB514-D722-4CE4-8E2A-17C9ECAC086E}" type="presParOf" srcId="{D524AFFE-4765-4AB4-86EE-FA85866AB8CE}" destId="{66B6D695-8413-4A96-8ED7-6C448EF6ABB8}" srcOrd="12" destOrd="0" presId="urn:microsoft.com/office/officeart/2005/8/layout/vList2"/>
    <dgm:cxn modelId="{877C33E8-AB50-45C0-ABD6-37970DF99D4A}" type="presParOf" srcId="{D524AFFE-4765-4AB4-86EE-FA85866AB8CE}" destId="{C2107362-AF00-49A9-AECE-7FE99790906D}" srcOrd="13" destOrd="0" presId="urn:microsoft.com/office/officeart/2005/8/layout/vList2"/>
    <dgm:cxn modelId="{BAA77942-2524-4B92-A927-3231BE849CCF}" type="presParOf" srcId="{D524AFFE-4765-4AB4-86EE-FA85866AB8CE}" destId="{6CC6A90D-F9C2-4C67-B7BE-BDBFADA27B01}" srcOrd="14" destOrd="0" presId="urn:microsoft.com/office/officeart/2005/8/layout/vList2"/>
    <dgm:cxn modelId="{141791B2-CE6D-4199-B9B4-E2A30ADB8C75}" type="presParOf" srcId="{D524AFFE-4765-4AB4-86EE-FA85866AB8CE}" destId="{B15F72C1-0665-4E13-867D-C08C198945D2}" srcOrd="15" destOrd="0" presId="urn:microsoft.com/office/officeart/2005/8/layout/vList2"/>
    <dgm:cxn modelId="{F7919C90-A7A9-4546-B567-C81A36256F43}" type="presParOf" srcId="{D524AFFE-4765-4AB4-86EE-FA85866AB8CE}" destId="{A3D73575-6DCC-4AA1-A141-4BDFCED7C3E2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FD83FFC-D68E-47DB-A6A5-32C6BCF9567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C95E1D8D-ADA5-480B-B017-CD4161E30FC7}">
      <dgm:prSet/>
      <dgm:spPr/>
      <dgm:t>
        <a:bodyPr/>
        <a:lstStyle/>
        <a:p>
          <a:pPr rtl="0"/>
          <a:r>
            <a:rPr lang="ru-RU" b="1" i="1" u="sng" dirty="0">
              <a:solidFill>
                <a:schemeClr val="accent2">
                  <a:lumMod val="50000"/>
                </a:schemeClr>
              </a:solidFill>
            </a:rPr>
            <a:t>Целевой раздел</a:t>
          </a:r>
          <a:r>
            <a:rPr lang="ru-RU" b="1" u="sng" dirty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ru-RU" dirty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ru-RU" dirty="0">
              <a:solidFill>
                <a:schemeClr val="accent2">
                  <a:lumMod val="50000"/>
                </a:schemeClr>
              </a:solidFill>
              <a:latin typeface="+mn-lt"/>
            </a:rPr>
            <a:t>включает пояснительную записку и планируемые результаты освоения Программы, определяет ее цели и задачи, принципы и подходы к формированию Программы, а также значимые характеристики для разработки и реализации Программы, специфику национальных, социокультурных и иных условий, возрастные характеристики. </a:t>
          </a:r>
        </a:p>
      </dgm:t>
    </dgm:pt>
    <dgm:pt modelId="{115204FA-A8E6-4C72-B3B3-D732969655F0}" type="parTrans" cxnId="{743C8321-BCAF-4DC0-80DD-D883451816FA}">
      <dgm:prSet/>
      <dgm:spPr/>
      <dgm:t>
        <a:bodyPr/>
        <a:lstStyle/>
        <a:p>
          <a:endParaRPr lang="ru-RU"/>
        </a:p>
      </dgm:t>
    </dgm:pt>
    <dgm:pt modelId="{D68EA7ED-DC2C-4BFC-9590-74FD7449D04C}" type="sibTrans" cxnId="{743C8321-BCAF-4DC0-80DD-D883451816FA}">
      <dgm:prSet/>
      <dgm:spPr/>
      <dgm:t>
        <a:bodyPr/>
        <a:lstStyle/>
        <a:p>
          <a:endParaRPr lang="ru-RU"/>
        </a:p>
      </dgm:t>
    </dgm:pt>
    <dgm:pt modelId="{3B28EAA1-8BBF-42CB-9BDA-518B5ABE627A}" type="pres">
      <dgm:prSet presAssocID="{BFD83FFC-D68E-47DB-A6A5-32C6BCF95678}" presName="linear" presStyleCnt="0">
        <dgm:presLayoutVars>
          <dgm:animLvl val="lvl"/>
          <dgm:resizeHandles val="exact"/>
        </dgm:presLayoutVars>
      </dgm:prSet>
      <dgm:spPr/>
    </dgm:pt>
    <dgm:pt modelId="{AA78617F-169F-427B-AC48-3E0CC56BDF0F}" type="pres">
      <dgm:prSet presAssocID="{C95E1D8D-ADA5-480B-B017-CD4161E30FC7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743C8321-BCAF-4DC0-80DD-D883451816FA}" srcId="{BFD83FFC-D68E-47DB-A6A5-32C6BCF95678}" destId="{C95E1D8D-ADA5-480B-B017-CD4161E30FC7}" srcOrd="0" destOrd="0" parTransId="{115204FA-A8E6-4C72-B3B3-D732969655F0}" sibTransId="{D68EA7ED-DC2C-4BFC-9590-74FD7449D04C}"/>
    <dgm:cxn modelId="{20814130-816D-4F54-A3DB-47243266A550}" type="presOf" srcId="{BFD83FFC-D68E-47DB-A6A5-32C6BCF95678}" destId="{3B28EAA1-8BBF-42CB-9BDA-518B5ABE627A}" srcOrd="0" destOrd="0" presId="urn:microsoft.com/office/officeart/2005/8/layout/vList2"/>
    <dgm:cxn modelId="{22AC82C3-AE40-450E-ADC6-1475E02680C4}" type="presOf" srcId="{C95E1D8D-ADA5-480B-B017-CD4161E30FC7}" destId="{AA78617F-169F-427B-AC48-3E0CC56BDF0F}" srcOrd="0" destOrd="0" presId="urn:microsoft.com/office/officeart/2005/8/layout/vList2"/>
    <dgm:cxn modelId="{55331D9F-5255-4FDF-A29E-C995125FB3FB}" type="presParOf" srcId="{3B28EAA1-8BBF-42CB-9BDA-518B5ABE627A}" destId="{AA78617F-169F-427B-AC48-3E0CC56BDF0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406C0A4-9A27-4CBF-9D00-55D98F766A5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F896268-D1C5-47E9-A67D-8047EC655B30}">
      <dgm:prSet/>
      <dgm:spPr/>
      <dgm:t>
        <a:bodyPr/>
        <a:lstStyle/>
        <a:p>
          <a:pPr rtl="0"/>
          <a:r>
            <a:rPr lang="ru-RU" b="1" i="1" u="sng" dirty="0">
              <a:solidFill>
                <a:schemeClr val="accent2">
                  <a:lumMod val="50000"/>
                </a:schemeClr>
              </a:solidFill>
            </a:rPr>
            <a:t>Содержательный раздел</a:t>
          </a:r>
          <a:r>
            <a:rPr lang="ru-RU" b="1" u="sng" dirty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ru-RU" dirty="0">
              <a:solidFill>
                <a:schemeClr val="accent2">
                  <a:lumMod val="50000"/>
                </a:schemeClr>
              </a:solidFill>
            </a:rPr>
            <a:t> включает: </a:t>
          </a:r>
        </a:p>
        <a:p>
          <a:pPr rtl="0"/>
          <a:r>
            <a:rPr lang="ru-RU" dirty="0">
              <a:solidFill>
                <a:schemeClr val="accent2">
                  <a:lumMod val="50000"/>
                </a:schemeClr>
              </a:solidFill>
              <a:latin typeface="+mn-lt"/>
            </a:rPr>
            <a:t>-пояснительную записку-описание образовательной деятельности по пяти образовательным областям (задачи и основное содержание)</a:t>
          </a:r>
        </a:p>
        <a:p>
          <a:pPr rtl="0"/>
          <a:r>
            <a:rPr lang="ru-RU" dirty="0">
              <a:solidFill>
                <a:schemeClr val="accent2">
                  <a:lumMod val="50000"/>
                </a:schemeClr>
              </a:solidFill>
              <a:latin typeface="+mn-lt"/>
            </a:rPr>
            <a:t>-формы, способы, методы и средства реализации программ</a:t>
          </a:r>
        </a:p>
        <a:p>
          <a:pPr rtl="0"/>
          <a:r>
            <a:rPr lang="ru-RU" dirty="0">
              <a:solidFill>
                <a:schemeClr val="accent2">
                  <a:lumMod val="50000"/>
                </a:schemeClr>
              </a:solidFill>
              <a:latin typeface="+mn-lt"/>
            </a:rPr>
            <a:t>-характер взаимодействия с педагогическим работником</a:t>
          </a:r>
        </a:p>
        <a:p>
          <a:pPr rtl="0"/>
          <a:r>
            <a:rPr lang="ru-RU" dirty="0">
              <a:solidFill>
                <a:schemeClr val="accent2">
                  <a:lumMod val="50000"/>
                </a:schemeClr>
              </a:solidFill>
              <a:latin typeface="+mn-lt"/>
            </a:rPr>
            <a:t>-характер взаимодействия с другими детьми</a:t>
          </a:r>
        </a:p>
        <a:p>
          <a:pPr rtl="0"/>
          <a:r>
            <a:rPr lang="ru-RU" dirty="0">
              <a:solidFill>
                <a:schemeClr val="accent2">
                  <a:lumMod val="50000"/>
                </a:schemeClr>
              </a:solidFill>
              <a:latin typeface="+mn-lt"/>
            </a:rPr>
            <a:t>-система отношений ребенка к миру, к другим людям, к себе самому</a:t>
          </a:r>
        </a:p>
        <a:p>
          <a:pPr rtl="0"/>
          <a:r>
            <a:rPr lang="ru-RU" dirty="0">
              <a:solidFill>
                <a:schemeClr val="accent2">
                  <a:lumMod val="50000"/>
                </a:schemeClr>
              </a:solidFill>
              <a:latin typeface="+mn-lt"/>
            </a:rPr>
            <a:t>-программу коррекционно-развивающей работы.</a:t>
          </a:r>
        </a:p>
      </dgm:t>
    </dgm:pt>
    <dgm:pt modelId="{E7E50BBE-44F8-4AAB-9F65-6F704256B258}" type="parTrans" cxnId="{8CDFB1C9-B45A-47A1-A174-9FD87BBF3138}">
      <dgm:prSet/>
      <dgm:spPr/>
      <dgm:t>
        <a:bodyPr/>
        <a:lstStyle/>
        <a:p>
          <a:endParaRPr lang="ru-RU"/>
        </a:p>
      </dgm:t>
    </dgm:pt>
    <dgm:pt modelId="{9AED9E5C-C19D-497C-8F65-33DF259D3D72}" type="sibTrans" cxnId="{8CDFB1C9-B45A-47A1-A174-9FD87BBF3138}">
      <dgm:prSet/>
      <dgm:spPr/>
      <dgm:t>
        <a:bodyPr/>
        <a:lstStyle/>
        <a:p>
          <a:endParaRPr lang="ru-RU"/>
        </a:p>
      </dgm:t>
    </dgm:pt>
    <dgm:pt modelId="{9585E74C-D338-4C5A-9F07-C1E50F9E836A}" type="pres">
      <dgm:prSet presAssocID="{9406C0A4-9A27-4CBF-9D00-55D98F766A5B}" presName="linear" presStyleCnt="0">
        <dgm:presLayoutVars>
          <dgm:animLvl val="lvl"/>
          <dgm:resizeHandles val="exact"/>
        </dgm:presLayoutVars>
      </dgm:prSet>
      <dgm:spPr/>
    </dgm:pt>
    <dgm:pt modelId="{4FD33A95-BA73-42B5-AB85-0EA7615BEEE2}" type="pres">
      <dgm:prSet presAssocID="{FF896268-D1C5-47E9-A67D-8047EC655B30}" presName="parentText" presStyleLbl="node1" presStyleIdx="0" presStyleCnt="1" custScaleY="106380">
        <dgm:presLayoutVars>
          <dgm:chMax val="0"/>
          <dgm:bulletEnabled val="1"/>
        </dgm:presLayoutVars>
      </dgm:prSet>
      <dgm:spPr/>
    </dgm:pt>
  </dgm:ptLst>
  <dgm:cxnLst>
    <dgm:cxn modelId="{34DEAE9C-1BED-4BB6-92BF-EAF33D13447A}" type="presOf" srcId="{9406C0A4-9A27-4CBF-9D00-55D98F766A5B}" destId="{9585E74C-D338-4C5A-9F07-C1E50F9E836A}" srcOrd="0" destOrd="0" presId="urn:microsoft.com/office/officeart/2005/8/layout/vList2"/>
    <dgm:cxn modelId="{BF85B99F-CC22-4B76-BCF8-6815B9D314EC}" type="presOf" srcId="{FF896268-D1C5-47E9-A67D-8047EC655B30}" destId="{4FD33A95-BA73-42B5-AB85-0EA7615BEEE2}" srcOrd="0" destOrd="0" presId="urn:microsoft.com/office/officeart/2005/8/layout/vList2"/>
    <dgm:cxn modelId="{8CDFB1C9-B45A-47A1-A174-9FD87BBF3138}" srcId="{9406C0A4-9A27-4CBF-9D00-55D98F766A5B}" destId="{FF896268-D1C5-47E9-A67D-8047EC655B30}" srcOrd="0" destOrd="0" parTransId="{E7E50BBE-44F8-4AAB-9F65-6F704256B258}" sibTransId="{9AED9E5C-C19D-497C-8F65-33DF259D3D72}"/>
    <dgm:cxn modelId="{942B7407-50DC-4A04-BFD4-EB1559163377}" type="presParOf" srcId="{9585E74C-D338-4C5A-9F07-C1E50F9E836A}" destId="{4FD33A95-BA73-42B5-AB85-0EA7615BEEE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D20A0F2-C307-475B-B147-929F57CC421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5AF60A4-BCA8-471C-AA03-5F330B90C31C}">
      <dgm:prSet/>
      <dgm:spPr/>
      <dgm:t>
        <a:bodyPr/>
        <a:lstStyle/>
        <a:p>
          <a:pPr rtl="0"/>
          <a:r>
            <a:rPr lang="ru-RU" b="1" i="1" u="sng" dirty="0">
              <a:solidFill>
                <a:schemeClr val="accent2">
                  <a:lumMod val="50000"/>
                </a:schemeClr>
              </a:solidFill>
            </a:rPr>
            <a:t>Организационный раздел </a:t>
          </a:r>
        </a:p>
        <a:p>
          <a:pPr rtl="0"/>
          <a:r>
            <a:rPr lang="ru-RU" dirty="0">
              <a:solidFill>
                <a:schemeClr val="accent2">
                  <a:lumMod val="50000"/>
                </a:schemeClr>
              </a:solidFill>
              <a:latin typeface="+mn-lt"/>
            </a:rPr>
            <a:t>содержит психолого-педагогические условия, обеспечивающие развитие ребенка с ТНР, особенности организации развивающей предметно-пространственной среды, календарный план воспитательной работы.</a:t>
          </a:r>
        </a:p>
      </dgm:t>
    </dgm:pt>
    <dgm:pt modelId="{56F0C6FA-7ABE-4096-98A9-E0BCF2A6F20E}" type="parTrans" cxnId="{FD812706-887B-4AEF-89C6-1BFBBCCB12E1}">
      <dgm:prSet/>
      <dgm:spPr/>
      <dgm:t>
        <a:bodyPr/>
        <a:lstStyle/>
        <a:p>
          <a:endParaRPr lang="ru-RU"/>
        </a:p>
      </dgm:t>
    </dgm:pt>
    <dgm:pt modelId="{07E39FC9-93D1-4AC5-B4DD-3D3F953FF4F0}" type="sibTrans" cxnId="{FD812706-887B-4AEF-89C6-1BFBBCCB12E1}">
      <dgm:prSet/>
      <dgm:spPr/>
      <dgm:t>
        <a:bodyPr/>
        <a:lstStyle/>
        <a:p>
          <a:endParaRPr lang="ru-RU"/>
        </a:p>
      </dgm:t>
    </dgm:pt>
    <dgm:pt modelId="{FFA3C5E8-6D4A-4079-912B-4C518C017F7A}" type="pres">
      <dgm:prSet presAssocID="{6D20A0F2-C307-475B-B147-929F57CC4211}" presName="linear" presStyleCnt="0">
        <dgm:presLayoutVars>
          <dgm:animLvl val="lvl"/>
          <dgm:resizeHandles val="exact"/>
        </dgm:presLayoutVars>
      </dgm:prSet>
      <dgm:spPr/>
    </dgm:pt>
    <dgm:pt modelId="{A741BD1F-4897-4A78-B93C-A363935D030E}" type="pres">
      <dgm:prSet presAssocID="{25AF60A4-BCA8-471C-AA03-5F330B90C31C}" presName="parentText" presStyleLbl="node1" presStyleIdx="0" presStyleCnt="1" custScaleY="112977" custLinFactNeighborX="-1022" custLinFactNeighborY="1031">
        <dgm:presLayoutVars>
          <dgm:chMax val="0"/>
          <dgm:bulletEnabled val="1"/>
        </dgm:presLayoutVars>
      </dgm:prSet>
      <dgm:spPr/>
    </dgm:pt>
  </dgm:ptLst>
  <dgm:cxnLst>
    <dgm:cxn modelId="{FD812706-887B-4AEF-89C6-1BFBBCCB12E1}" srcId="{6D20A0F2-C307-475B-B147-929F57CC4211}" destId="{25AF60A4-BCA8-471C-AA03-5F330B90C31C}" srcOrd="0" destOrd="0" parTransId="{56F0C6FA-7ABE-4096-98A9-E0BCF2A6F20E}" sibTransId="{07E39FC9-93D1-4AC5-B4DD-3D3F953FF4F0}"/>
    <dgm:cxn modelId="{F0002E35-82F4-4118-B1FB-BEA58AEAF54B}" type="presOf" srcId="{6D20A0F2-C307-475B-B147-929F57CC4211}" destId="{FFA3C5E8-6D4A-4079-912B-4C518C017F7A}" srcOrd="0" destOrd="0" presId="urn:microsoft.com/office/officeart/2005/8/layout/vList2"/>
    <dgm:cxn modelId="{9108F9A0-6AF7-4221-81B9-75EE5E5E7670}" type="presOf" srcId="{25AF60A4-BCA8-471C-AA03-5F330B90C31C}" destId="{A741BD1F-4897-4A78-B93C-A363935D030E}" srcOrd="0" destOrd="0" presId="urn:microsoft.com/office/officeart/2005/8/layout/vList2"/>
    <dgm:cxn modelId="{ADDB91C5-A704-4D54-BAAB-89D9CBD1C59D}" type="presParOf" srcId="{FFA3C5E8-6D4A-4079-912B-4C518C017F7A}" destId="{A741BD1F-4897-4A78-B93C-A363935D030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F84112D-0938-4F2B-898B-C7ED310A70DE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0CE1647-0D42-45E2-A69C-DF25752576C9}">
      <dgm:prSet custT="1"/>
      <dgm:spPr/>
      <dgm:t>
        <a:bodyPr/>
        <a:lstStyle/>
        <a:p>
          <a:pPr rtl="0"/>
          <a:r>
            <a:rPr lang="ru-RU" sz="2400" i="1" dirty="0">
              <a:solidFill>
                <a:schemeClr val="accent6">
                  <a:lumMod val="50000"/>
                </a:schemeClr>
              </a:solidFill>
            </a:rPr>
            <a:t>Часть программы, формируемая участниками образовательных отношений, углубляет содержание образовательных областей обязательной части программы с учетом парциальных программ:</a:t>
          </a:r>
          <a:br>
            <a:rPr lang="ru-RU" sz="2400" i="1" dirty="0">
              <a:solidFill>
                <a:schemeClr val="accent6">
                  <a:lumMod val="50000"/>
                </a:schemeClr>
              </a:solidFill>
            </a:rPr>
          </a:br>
          <a:r>
            <a:rPr lang="ru-RU" sz="2100" i="1" dirty="0"/>
            <a:t> </a:t>
          </a:r>
          <a:br>
            <a:rPr lang="ru-RU" sz="2100" i="1" dirty="0"/>
          </a:br>
          <a:r>
            <a:rPr lang="ru-RU" sz="2100" dirty="0">
              <a:solidFill>
                <a:schemeClr val="tx1"/>
              </a:solidFill>
            </a:rPr>
            <a:t>- «</a:t>
          </a:r>
          <a:r>
            <a:rPr lang="ru-RU" sz="2100" dirty="0" err="1">
              <a:solidFill>
                <a:schemeClr val="tx1"/>
              </a:solidFill>
            </a:rPr>
            <a:t>Сөенеч</a:t>
          </a:r>
          <a:r>
            <a:rPr lang="ru-RU" sz="2100" dirty="0">
              <a:solidFill>
                <a:schemeClr val="tx1"/>
              </a:solidFill>
            </a:rPr>
            <a:t>-Радость познания: региональная образовательная программа дошкольного образования», </a:t>
          </a:r>
          <a:r>
            <a:rPr lang="ru-RU" sz="2100" dirty="0" err="1">
              <a:solidFill>
                <a:schemeClr val="tx1"/>
              </a:solidFill>
            </a:rPr>
            <a:t>Шаехова</a:t>
          </a:r>
          <a:r>
            <a:rPr lang="ru-RU" sz="2100" dirty="0">
              <a:solidFill>
                <a:schemeClr val="tx1"/>
              </a:solidFill>
            </a:rPr>
            <a:t> Р.К.</a:t>
          </a:r>
        </a:p>
        <a:p>
          <a:pPr rtl="0"/>
          <a:br>
            <a:rPr lang="ru-RU" sz="2100" dirty="0">
              <a:solidFill>
                <a:schemeClr val="tx1"/>
              </a:solidFill>
            </a:rPr>
          </a:br>
          <a:r>
            <a:rPr lang="ru-RU" sz="2100" dirty="0">
              <a:solidFill>
                <a:schemeClr val="tx1"/>
              </a:solidFill>
            </a:rPr>
            <a:t>- УМК «</a:t>
          </a:r>
          <a:r>
            <a:rPr lang="ru-RU" sz="2100" dirty="0" err="1">
              <a:solidFill>
                <a:schemeClr val="tx1"/>
              </a:solidFill>
            </a:rPr>
            <a:t>Туган</a:t>
          </a:r>
          <a:r>
            <a:rPr lang="ru-RU" sz="2100" dirty="0">
              <a:solidFill>
                <a:schemeClr val="tx1"/>
              </a:solidFill>
            </a:rPr>
            <a:t> </a:t>
          </a:r>
          <a:r>
            <a:rPr lang="ru-RU" sz="2100" dirty="0" err="1">
              <a:solidFill>
                <a:schemeClr val="tx1"/>
              </a:solidFill>
            </a:rPr>
            <a:t>телдә</a:t>
          </a:r>
          <a:r>
            <a:rPr lang="ru-RU" sz="2100" dirty="0">
              <a:solidFill>
                <a:schemeClr val="tx1"/>
              </a:solidFill>
            </a:rPr>
            <a:t> </a:t>
          </a:r>
          <a:r>
            <a:rPr lang="ru-RU" sz="2100" dirty="0" err="1">
              <a:solidFill>
                <a:schemeClr val="tx1"/>
              </a:solidFill>
            </a:rPr>
            <a:t>сөйләшәбез</a:t>
          </a:r>
          <a:r>
            <a:rPr lang="ru-RU" sz="2100" dirty="0">
              <a:solidFill>
                <a:schemeClr val="tx1"/>
              </a:solidFill>
            </a:rPr>
            <a:t>» («Говорим на родном языке») (</a:t>
          </a:r>
          <a:r>
            <a:rPr lang="ru-RU" sz="2100" dirty="0" err="1">
              <a:solidFill>
                <a:schemeClr val="tx1"/>
              </a:solidFill>
            </a:rPr>
            <a:t>Хазратова</a:t>
          </a:r>
          <a:r>
            <a:rPr lang="ru-RU" sz="2100" dirty="0">
              <a:solidFill>
                <a:schemeClr val="tx1"/>
              </a:solidFill>
            </a:rPr>
            <a:t> Ф.В.), УМК «</a:t>
          </a:r>
          <a:r>
            <a:rPr lang="tt-RU" sz="2100" dirty="0">
              <a:solidFill>
                <a:schemeClr val="tx1"/>
              </a:solidFill>
            </a:rPr>
            <a:t>Татарча сөйләшәбез</a:t>
          </a:r>
          <a:r>
            <a:rPr lang="ru-RU" sz="2100" dirty="0">
              <a:solidFill>
                <a:schemeClr val="tx1"/>
              </a:solidFill>
            </a:rPr>
            <a:t>» («Говорим на татарском») (</a:t>
          </a:r>
          <a:r>
            <a:rPr lang="ru-RU" sz="2100" dirty="0" err="1">
              <a:solidFill>
                <a:schemeClr val="tx1"/>
              </a:solidFill>
            </a:rPr>
            <a:t>Зарипова</a:t>
          </a:r>
          <a:r>
            <a:rPr lang="ru-RU" sz="2100" dirty="0">
              <a:solidFill>
                <a:schemeClr val="tx1"/>
              </a:solidFill>
            </a:rPr>
            <a:t> З.М.)</a:t>
          </a:r>
        </a:p>
        <a:p>
          <a:pPr rtl="0"/>
          <a:br>
            <a:rPr lang="ru-RU" sz="2100" dirty="0">
              <a:solidFill>
                <a:schemeClr val="tx1"/>
              </a:solidFill>
            </a:rPr>
          </a:br>
          <a:r>
            <a:rPr lang="ru-RU" sz="2100" dirty="0">
              <a:solidFill>
                <a:schemeClr val="tx1"/>
              </a:solidFill>
            </a:rPr>
            <a:t>- «Юный эколог». Программа экологического воспитания в детском саду, Николаева С.Н.</a:t>
          </a:r>
        </a:p>
        <a:p>
          <a:pPr rtl="0"/>
          <a:br>
            <a:rPr lang="ru-RU" sz="2100" dirty="0">
              <a:solidFill>
                <a:schemeClr val="tx1"/>
              </a:solidFill>
            </a:rPr>
          </a:br>
          <a:r>
            <a:rPr lang="ru-RU" sz="2100" dirty="0">
              <a:solidFill>
                <a:schemeClr val="tx1"/>
              </a:solidFill>
            </a:rPr>
            <a:t>- Парциальная программа художественно-эстетического развития   детей   2-7   лет «Цветные ладошки», Лыкова И.А.</a:t>
          </a:r>
          <a:br>
            <a:rPr lang="ru-RU" sz="2100" dirty="0">
              <a:solidFill>
                <a:schemeClr val="tx1"/>
              </a:solidFill>
            </a:rPr>
          </a:br>
          <a:endParaRPr lang="ru-RU" sz="2100" dirty="0">
            <a:solidFill>
              <a:schemeClr val="tx1"/>
            </a:solidFill>
          </a:endParaRPr>
        </a:p>
      </dgm:t>
    </dgm:pt>
    <dgm:pt modelId="{F0220910-F471-4A42-96EE-D5FC5B49A025}" type="parTrans" cxnId="{D4108F37-0A9B-4D41-A8B9-F0D5C7E8D5ED}">
      <dgm:prSet/>
      <dgm:spPr/>
      <dgm:t>
        <a:bodyPr/>
        <a:lstStyle/>
        <a:p>
          <a:endParaRPr lang="ru-RU"/>
        </a:p>
      </dgm:t>
    </dgm:pt>
    <dgm:pt modelId="{2E153B69-2234-48D1-8984-496B67DA1E71}" type="sibTrans" cxnId="{D4108F37-0A9B-4D41-A8B9-F0D5C7E8D5ED}">
      <dgm:prSet/>
      <dgm:spPr/>
      <dgm:t>
        <a:bodyPr/>
        <a:lstStyle/>
        <a:p>
          <a:endParaRPr lang="ru-RU"/>
        </a:p>
      </dgm:t>
    </dgm:pt>
    <dgm:pt modelId="{ACC2FB31-EC23-486F-83ED-362B65B2ACD7}" type="pres">
      <dgm:prSet presAssocID="{9F84112D-0938-4F2B-898B-C7ED310A70DE}" presName="linearFlow" presStyleCnt="0">
        <dgm:presLayoutVars>
          <dgm:dir/>
          <dgm:resizeHandles val="exact"/>
        </dgm:presLayoutVars>
      </dgm:prSet>
      <dgm:spPr/>
    </dgm:pt>
    <dgm:pt modelId="{712D6D3D-DCFD-451D-937C-877D5D239FA5}" type="pres">
      <dgm:prSet presAssocID="{20CE1647-0D42-45E2-A69C-DF25752576C9}" presName="composite" presStyleCnt="0"/>
      <dgm:spPr/>
    </dgm:pt>
    <dgm:pt modelId="{0BF5DF4E-EA5B-42BF-8E14-C6F9F2D967B9}" type="pres">
      <dgm:prSet presAssocID="{20CE1647-0D42-45E2-A69C-DF25752576C9}" presName="imgShp" presStyleLbl="fgImgPlace1" presStyleIdx="0" presStyleCnt="1" custScaleX="63879" custScaleY="58250" custLinFactNeighborX="-13053" custLinFactNeighborY="-1933"/>
      <dgm:spPr>
        <a:prstGeom prst="homePlat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  <dgm:pt modelId="{90EFBD6C-8F65-4BEC-B82E-1B261946C31E}" type="pres">
      <dgm:prSet presAssocID="{20CE1647-0D42-45E2-A69C-DF25752576C9}" presName="txShp" presStyleLbl="node1" presStyleIdx="0" presStyleCnt="1" custScaleX="144565" custScaleY="160973" custLinFactNeighborX="36837" custLinFactNeighborY="-962">
        <dgm:presLayoutVars>
          <dgm:bulletEnabled val="1"/>
        </dgm:presLayoutVars>
      </dgm:prSet>
      <dgm:spPr/>
    </dgm:pt>
  </dgm:ptLst>
  <dgm:cxnLst>
    <dgm:cxn modelId="{D897C604-E7FE-4AE1-9390-C2D0E2A7344F}" type="presOf" srcId="{9F84112D-0938-4F2B-898B-C7ED310A70DE}" destId="{ACC2FB31-EC23-486F-83ED-362B65B2ACD7}" srcOrd="0" destOrd="0" presId="urn:microsoft.com/office/officeart/2005/8/layout/vList3"/>
    <dgm:cxn modelId="{D4108F37-0A9B-4D41-A8B9-F0D5C7E8D5ED}" srcId="{9F84112D-0938-4F2B-898B-C7ED310A70DE}" destId="{20CE1647-0D42-45E2-A69C-DF25752576C9}" srcOrd="0" destOrd="0" parTransId="{F0220910-F471-4A42-96EE-D5FC5B49A025}" sibTransId="{2E153B69-2234-48D1-8984-496B67DA1E71}"/>
    <dgm:cxn modelId="{C3D565A1-B760-4BCF-9AF2-75092AC96CC5}" type="presOf" srcId="{20CE1647-0D42-45E2-A69C-DF25752576C9}" destId="{90EFBD6C-8F65-4BEC-B82E-1B261946C31E}" srcOrd="0" destOrd="0" presId="urn:microsoft.com/office/officeart/2005/8/layout/vList3"/>
    <dgm:cxn modelId="{5492535D-EA81-4D32-81BB-0F39FDBC9632}" type="presParOf" srcId="{ACC2FB31-EC23-486F-83ED-362B65B2ACD7}" destId="{712D6D3D-DCFD-451D-937C-877D5D239FA5}" srcOrd="0" destOrd="0" presId="urn:microsoft.com/office/officeart/2005/8/layout/vList3"/>
    <dgm:cxn modelId="{4440F582-DAD5-4E8A-85F5-371CEE1ED73D}" type="presParOf" srcId="{712D6D3D-DCFD-451D-937C-877D5D239FA5}" destId="{0BF5DF4E-EA5B-42BF-8E14-C6F9F2D967B9}" srcOrd="0" destOrd="0" presId="urn:microsoft.com/office/officeart/2005/8/layout/vList3"/>
    <dgm:cxn modelId="{EB02FE4F-BF9E-4212-BDC2-03A12A89306A}" type="presParOf" srcId="{712D6D3D-DCFD-451D-937C-877D5D239FA5}" destId="{90EFBD6C-8F65-4BEC-B82E-1B261946C31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801D582-6BE4-4578-95AB-1018DF6EA3F4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C8BA0FC-2842-489B-AB46-4E919DBDD858}">
      <dgm:prSet custT="1"/>
      <dgm:spPr/>
      <dgm:t>
        <a:bodyPr/>
        <a:lstStyle/>
        <a:p>
          <a:pPr rtl="0"/>
          <a:r>
            <a:rPr lang="ru-RU" sz="1900" dirty="0" err="1"/>
            <a:t>сформированность</a:t>
          </a:r>
          <a:r>
            <a:rPr lang="ru-RU" sz="1900" dirty="0"/>
            <a:t> фонетического компонента языковой способности в соответствии с онтогенетическими закономерностями его становления;</a:t>
          </a:r>
        </a:p>
      </dgm:t>
    </dgm:pt>
    <dgm:pt modelId="{182E3A85-A4A5-4312-8B36-C45773909BE4}" type="parTrans" cxnId="{6269EFF1-8E8D-4B23-981D-AD40B5775098}">
      <dgm:prSet/>
      <dgm:spPr/>
      <dgm:t>
        <a:bodyPr/>
        <a:lstStyle/>
        <a:p>
          <a:endParaRPr lang="ru-RU"/>
        </a:p>
      </dgm:t>
    </dgm:pt>
    <dgm:pt modelId="{AA0481D7-79C6-42F8-9442-B7BCD5EC1806}" type="sibTrans" cxnId="{6269EFF1-8E8D-4B23-981D-AD40B5775098}">
      <dgm:prSet/>
      <dgm:spPr/>
      <dgm:t>
        <a:bodyPr/>
        <a:lstStyle/>
        <a:p>
          <a:endParaRPr lang="ru-RU"/>
        </a:p>
      </dgm:t>
    </dgm:pt>
    <dgm:pt modelId="{A1FB0AA2-D309-44D6-8DF9-8EDD7183F34B}">
      <dgm:prSet custT="1"/>
      <dgm:spPr/>
      <dgm:t>
        <a:bodyPr/>
        <a:lstStyle/>
        <a:p>
          <a:pPr rtl="0"/>
          <a:r>
            <a:rPr lang="ru-RU" sz="1900" dirty="0"/>
            <a:t>совершенствование лексического, морфологического, синтаксического, семантического компонентов языковой способности;</a:t>
          </a:r>
        </a:p>
      </dgm:t>
    </dgm:pt>
    <dgm:pt modelId="{F9244E92-406C-4844-9C52-95CBFDA968F5}" type="parTrans" cxnId="{68979570-A7D0-41A1-A480-769E6FD5FA54}">
      <dgm:prSet/>
      <dgm:spPr/>
      <dgm:t>
        <a:bodyPr/>
        <a:lstStyle/>
        <a:p>
          <a:endParaRPr lang="ru-RU"/>
        </a:p>
      </dgm:t>
    </dgm:pt>
    <dgm:pt modelId="{52EA5AB1-CF4F-4716-AA5F-DD064A1DF870}" type="sibTrans" cxnId="{68979570-A7D0-41A1-A480-769E6FD5FA54}">
      <dgm:prSet/>
      <dgm:spPr/>
      <dgm:t>
        <a:bodyPr/>
        <a:lstStyle/>
        <a:p>
          <a:endParaRPr lang="ru-RU"/>
        </a:p>
      </dgm:t>
    </dgm:pt>
    <dgm:pt modelId="{D245650E-FB9E-40A4-A8D1-BC8EDC1AB99B}">
      <dgm:prSet custT="1"/>
      <dgm:spPr/>
      <dgm:t>
        <a:bodyPr/>
        <a:lstStyle/>
        <a:p>
          <a:pPr rtl="0"/>
          <a:r>
            <a:rPr lang="ru-RU" sz="1900" dirty="0"/>
            <a:t>овладение арсеналом языковых единиц различных уровней, усвоение правил их использования в речевой деятельности;</a:t>
          </a:r>
        </a:p>
      </dgm:t>
    </dgm:pt>
    <dgm:pt modelId="{68351883-F2E9-42F8-93A7-09E6B4F23B5F}" type="parTrans" cxnId="{7A70E3F7-9C7C-4635-BA99-7F5E1F19D8ED}">
      <dgm:prSet/>
      <dgm:spPr/>
      <dgm:t>
        <a:bodyPr/>
        <a:lstStyle/>
        <a:p>
          <a:endParaRPr lang="ru-RU"/>
        </a:p>
      </dgm:t>
    </dgm:pt>
    <dgm:pt modelId="{CF2A22BD-2427-418C-A6DD-B4334E9A72C5}" type="sibTrans" cxnId="{7A70E3F7-9C7C-4635-BA99-7F5E1F19D8ED}">
      <dgm:prSet/>
      <dgm:spPr/>
      <dgm:t>
        <a:bodyPr/>
        <a:lstStyle/>
        <a:p>
          <a:endParaRPr lang="ru-RU"/>
        </a:p>
      </dgm:t>
    </dgm:pt>
    <dgm:pt modelId="{FD365DE9-8A53-49F9-B816-FBB7B9ECD7DF}">
      <dgm:prSet custT="1"/>
      <dgm:spPr/>
      <dgm:t>
        <a:bodyPr/>
        <a:lstStyle/>
        <a:p>
          <a:pPr rtl="0"/>
          <a:r>
            <a:rPr lang="ru-RU" sz="1900" dirty="0" err="1"/>
            <a:t>сформированность</a:t>
          </a:r>
          <a:r>
            <a:rPr lang="ru-RU" sz="1900" dirty="0"/>
            <a:t> социально-коммуникативных навыков;</a:t>
          </a:r>
        </a:p>
      </dgm:t>
    </dgm:pt>
    <dgm:pt modelId="{F474FCAC-2A7C-4D14-BF01-1D1ED003B7F6}" type="parTrans" cxnId="{7B25CCDF-BE83-43BB-A9A2-1890254ED602}">
      <dgm:prSet/>
      <dgm:spPr/>
      <dgm:t>
        <a:bodyPr/>
        <a:lstStyle/>
        <a:p>
          <a:endParaRPr lang="ru-RU"/>
        </a:p>
      </dgm:t>
    </dgm:pt>
    <dgm:pt modelId="{C8E46797-95BE-48ED-A2BE-C7F10DC17DD9}" type="sibTrans" cxnId="{7B25CCDF-BE83-43BB-A9A2-1890254ED602}">
      <dgm:prSet/>
      <dgm:spPr/>
      <dgm:t>
        <a:bodyPr/>
        <a:lstStyle/>
        <a:p>
          <a:endParaRPr lang="ru-RU"/>
        </a:p>
      </dgm:t>
    </dgm:pt>
    <dgm:pt modelId="{9A871E65-9CB0-42D5-AD0E-7302E9D0029F}">
      <dgm:prSet/>
      <dgm:spPr/>
      <dgm:t>
        <a:bodyPr/>
        <a:lstStyle/>
        <a:p>
          <a:pPr rtl="0"/>
          <a:r>
            <a:rPr lang="ru-RU" dirty="0" err="1"/>
            <a:t>сформированность</a:t>
          </a:r>
          <a:r>
            <a:rPr lang="ru-RU" dirty="0"/>
            <a:t> психофизиологического, психологического и языкового уровней, обеспечивающих в будущем овладение чтением и письмом.</a:t>
          </a:r>
        </a:p>
      </dgm:t>
    </dgm:pt>
    <dgm:pt modelId="{F09AE817-2242-4023-9AEC-2EEE9C59C8FF}" type="parTrans" cxnId="{D2AA8BBC-C3F0-4726-8BFB-6A7B88BDFECA}">
      <dgm:prSet/>
      <dgm:spPr/>
      <dgm:t>
        <a:bodyPr/>
        <a:lstStyle/>
        <a:p>
          <a:endParaRPr lang="ru-RU"/>
        </a:p>
      </dgm:t>
    </dgm:pt>
    <dgm:pt modelId="{80D2B582-D947-47EF-AC80-C694173638F2}" type="sibTrans" cxnId="{D2AA8BBC-C3F0-4726-8BFB-6A7B88BDFECA}">
      <dgm:prSet/>
      <dgm:spPr/>
      <dgm:t>
        <a:bodyPr/>
        <a:lstStyle/>
        <a:p>
          <a:endParaRPr lang="ru-RU"/>
        </a:p>
      </dgm:t>
    </dgm:pt>
    <dgm:pt modelId="{41BC7AD4-C136-4267-955A-E5BBD86087AA}" type="pres">
      <dgm:prSet presAssocID="{F801D582-6BE4-4578-95AB-1018DF6EA3F4}" presName="compositeShape" presStyleCnt="0">
        <dgm:presLayoutVars>
          <dgm:dir/>
          <dgm:resizeHandles/>
        </dgm:presLayoutVars>
      </dgm:prSet>
      <dgm:spPr/>
    </dgm:pt>
    <dgm:pt modelId="{E33E2109-55C3-4BDB-8956-7DF26A9E3238}" type="pres">
      <dgm:prSet presAssocID="{F801D582-6BE4-4578-95AB-1018DF6EA3F4}" presName="pyramid" presStyleLbl="node1" presStyleIdx="0" presStyleCnt="1"/>
      <dgm:spPr/>
    </dgm:pt>
    <dgm:pt modelId="{6709178D-231C-467E-A0D4-FF59AE44E335}" type="pres">
      <dgm:prSet presAssocID="{F801D582-6BE4-4578-95AB-1018DF6EA3F4}" presName="theList" presStyleCnt="0"/>
      <dgm:spPr/>
    </dgm:pt>
    <dgm:pt modelId="{1184877E-C78B-4656-A0C1-214B3E896E68}" type="pres">
      <dgm:prSet presAssocID="{5C8BA0FC-2842-489B-AB46-4E919DBDD858}" presName="aNode" presStyleLbl="fgAcc1" presStyleIdx="0" presStyleCnt="5" custScaleX="318466" custLinFactY="-35443" custLinFactNeighborX="295" custLinFactNeighborY="-100000">
        <dgm:presLayoutVars>
          <dgm:bulletEnabled val="1"/>
        </dgm:presLayoutVars>
      </dgm:prSet>
      <dgm:spPr/>
    </dgm:pt>
    <dgm:pt modelId="{80272092-F18D-4ECF-81A9-8D644D211D3A}" type="pres">
      <dgm:prSet presAssocID="{5C8BA0FC-2842-489B-AB46-4E919DBDD858}" presName="aSpace" presStyleCnt="0"/>
      <dgm:spPr/>
    </dgm:pt>
    <dgm:pt modelId="{56D0549B-4763-4F96-B11E-832AFBEDFC6C}" type="pres">
      <dgm:prSet presAssocID="{A1FB0AA2-D309-44D6-8DF9-8EDD7183F34B}" presName="aNode" presStyleLbl="fgAcc1" presStyleIdx="1" presStyleCnt="5" custScaleX="318466" custLinFactY="-15794" custLinFactNeighborX="0" custLinFactNeighborY="-100000">
        <dgm:presLayoutVars>
          <dgm:bulletEnabled val="1"/>
        </dgm:presLayoutVars>
      </dgm:prSet>
      <dgm:spPr/>
    </dgm:pt>
    <dgm:pt modelId="{95868439-A24C-4F15-835D-7F5868467CEB}" type="pres">
      <dgm:prSet presAssocID="{A1FB0AA2-D309-44D6-8DF9-8EDD7183F34B}" presName="aSpace" presStyleCnt="0"/>
      <dgm:spPr/>
    </dgm:pt>
    <dgm:pt modelId="{DB1E6C34-58E3-46B9-96FF-3F63AD98758D}" type="pres">
      <dgm:prSet presAssocID="{D245650E-FB9E-40A4-A8D1-BC8EDC1AB99B}" presName="aNode" presStyleLbl="fgAcc1" presStyleIdx="2" presStyleCnt="5" custScaleX="318466" custLinFactNeighborX="0" custLinFactNeighborY="10778">
        <dgm:presLayoutVars>
          <dgm:bulletEnabled val="1"/>
        </dgm:presLayoutVars>
      </dgm:prSet>
      <dgm:spPr/>
    </dgm:pt>
    <dgm:pt modelId="{5700E035-67CF-4076-AFFC-182F171F65D0}" type="pres">
      <dgm:prSet presAssocID="{D245650E-FB9E-40A4-A8D1-BC8EDC1AB99B}" presName="aSpace" presStyleCnt="0"/>
      <dgm:spPr/>
    </dgm:pt>
    <dgm:pt modelId="{172C8BE7-DD26-459B-9CBD-A720C91C0F12}" type="pres">
      <dgm:prSet presAssocID="{FD365DE9-8A53-49F9-B816-FBB7B9ECD7DF}" presName="aNode" presStyleLbl="fgAcc1" presStyleIdx="3" presStyleCnt="5" custScaleX="318466" custLinFactY="21183" custLinFactNeighborX="0" custLinFactNeighborY="100000">
        <dgm:presLayoutVars>
          <dgm:bulletEnabled val="1"/>
        </dgm:presLayoutVars>
      </dgm:prSet>
      <dgm:spPr/>
    </dgm:pt>
    <dgm:pt modelId="{9116E057-7A9C-495D-A386-DD514D162FFD}" type="pres">
      <dgm:prSet presAssocID="{FD365DE9-8A53-49F9-B816-FBB7B9ECD7DF}" presName="aSpace" presStyleCnt="0"/>
      <dgm:spPr/>
    </dgm:pt>
    <dgm:pt modelId="{6A74E819-FAA5-4751-9DED-E84B06267926}" type="pres">
      <dgm:prSet presAssocID="{9A871E65-9CB0-42D5-AD0E-7302E9D0029F}" presName="aNode" presStyleLbl="fgAcc1" presStyleIdx="4" presStyleCnt="5" custScaleX="318466" custLinFactY="49477" custLinFactNeighborX="0" custLinFactNeighborY="100000">
        <dgm:presLayoutVars>
          <dgm:bulletEnabled val="1"/>
        </dgm:presLayoutVars>
      </dgm:prSet>
      <dgm:spPr/>
    </dgm:pt>
    <dgm:pt modelId="{351253F5-D574-4117-9ED0-EA94851144E7}" type="pres">
      <dgm:prSet presAssocID="{9A871E65-9CB0-42D5-AD0E-7302E9D0029F}" presName="aSpace" presStyleCnt="0"/>
      <dgm:spPr/>
    </dgm:pt>
  </dgm:ptLst>
  <dgm:cxnLst>
    <dgm:cxn modelId="{2FAFA312-3EC5-4E6F-AABF-CE6876B69BD7}" type="presOf" srcId="{FD365DE9-8A53-49F9-B816-FBB7B9ECD7DF}" destId="{172C8BE7-DD26-459B-9CBD-A720C91C0F12}" srcOrd="0" destOrd="0" presId="urn:microsoft.com/office/officeart/2005/8/layout/pyramid2"/>
    <dgm:cxn modelId="{6D67B660-8F41-4F4F-AEC2-B86D4B6354E9}" type="presOf" srcId="{D245650E-FB9E-40A4-A8D1-BC8EDC1AB99B}" destId="{DB1E6C34-58E3-46B9-96FF-3F63AD98758D}" srcOrd="0" destOrd="0" presId="urn:microsoft.com/office/officeart/2005/8/layout/pyramid2"/>
    <dgm:cxn modelId="{68979570-A7D0-41A1-A480-769E6FD5FA54}" srcId="{F801D582-6BE4-4578-95AB-1018DF6EA3F4}" destId="{A1FB0AA2-D309-44D6-8DF9-8EDD7183F34B}" srcOrd="1" destOrd="0" parTransId="{F9244E92-406C-4844-9C52-95CBFDA968F5}" sibTransId="{52EA5AB1-CF4F-4716-AA5F-DD064A1DF870}"/>
    <dgm:cxn modelId="{D2AA8BBC-C3F0-4726-8BFB-6A7B88BDFECA}" srcId="{F801D582-6BE4-4578-95AB-1018DF6EA3F4}" destId="{9A871E65-9CB0-42D5-AD0E-7302E9D0029F}" srcOrd="4" destOrd="0" parTransId="{F09AE817-2242-4023-9AEC-2EEE9C59C8FF}" sibTransId="{80D2B582-D947-47EF-AC80-C694173638F2}"/>
    <dgm:cxn modelId="{699E2ED0-8751-41D5-846E-5110696C53A4}" type="presOf" srcId="{F801D582-6BE4-4578-95AB-1018DF6EA3F4}" destId="{41BC7AD4-C136-4267-955A-E5BBD86087AA}" srcOrd="0" destOrd="0" presId="urn:microsoft.com/office/officeart/2005/8/layout/pyramid2"/>
    <dgm:cxn modelId="{6D3146D2-9749-4801-9326-004A49AA230F}" type="presOf" srcId="{A1FB0AA2-D309-44D6-8DF9-8EDD7183F34B}" destId="{56D0549B-4763-4F96-B11E-832AFBEDFC6C}" srcOrd="0" destOrd="0" presId="urn:microsoft.com/office/officeart/2005/8/layout/pyramid2"/>
    <dgm:cxn modelId="{FD481CDE-FACD-477F-8C45-83C7BD0A4F73}" type="presOf" srcId="{5C8BA0FC-2842-489B-AB46-4E919DBDD858}" destId="{1184877E-C78B-4656-A0C1-214B3E896E68}" srcOrd="0" destOrd="0" presId="urn:microsoft.com/office/officeart/2005/8/layout/pyramid2"/>
    <dgm:cxn modelId="{7B25CCDF-BE83-43BB-A9A2-1890254ED602}" srcId="{F801D582-6BE4-4578-95AB-1018DF6EA3F4}" destId="{FD365DE9-8A53-49F9-B816-FBB7B9ECD7DF}" srcOrd="3" destOrd="0" parTransId="{F474FCAC-2A7C-4D14-BF01-1D1ED003B7F6}" sibTransId="{C8E46797-95BE-48ED-A2BE-C7F10DC17DD9}"/>
    <dgm:cxn modelId="{4969D4EA-3FA5-4E80-9990-C851308A6C91}" type="presOf" srcId="{9A871E65-9CB0-42D5-AD0E-7302E9D0029F}" destId="{6A74E819-FAA5-4751-9DED-E84B06267926}" srcOrd="0" destOrd="0" presId="urn:microsoft.com/office/officeart/2005/8/layout/pyramid2"/>
    <dgm:cxn modelId="{6269EFF1-8E8D-4B23-981D-AD40B5775098}" srcId="{F801D582-6BE4-4578-95AB-1018DF6EA3F4}" destId="{5C8BA0FC-2842-489B-AB46-4E919DBDD858}" srcOrd="0" destOrd="0" parTransId="{182E3A85-A4A5-4312-8B36-C45773909BE4}" sibTransId="{AA0481D7-79C6-42F8-9442-B7BCD5EC1806}"/>
    <dgm:cxn modelId="{7A70E3F7-9C7C-4635-BA99-7F5E1F19D8ED}" srcId="{F801D582-6BE4-4578-95AB-1018DF6EA3F4}" destId="{D245650E-FB9E-40A4-A8D1-BC8EDC1AB99B}" srcOrd="2" destOrd="0" parTransId="{68351883-F2E9-42F8-93A7-09E6B4F23B5F}" sibTransId="{CF2A22BD-2427-418C-A6DD-B4334E9A72C5}"/>
    <dgm:cxn modelId="{473809B9-CD34-4DD2-8DD5-55CF63FAE499}" type="presParOf" srcId="{41BC7AD4-C136-4267-955A-E5BBD86087AA}" destId="{E33E2109-55C3-4BDB-8956-7DF26A9E3238}" srcOrd="0" destOrd="0" presId="urn:microsoft.com/office/officeart/2005/8/layout/pyramid2"/>
    <dgm:cxn modelId="{ECF1A86D-726C-4BB6-A7AB-E08944A60A64}" type="presParOf" srcId="{41BC7AD4-C136-4267-955A-E5BBD86087AA}" destId="{6709178D-231C-467E-A0D4-FF59AE44E335}" srcOrd="1" destOrd="0" presId="urn:microsoft.com/office/officeart/2005/8/layout/pyramid2"/>
    <dgm:cxn modelId="{AFE5A333-A078-46F0-AB69-512F5D34DBA1}" type="presParOf" srcId="{6709178D-231C-467E-A0D4-FF59AE44E335}" destId="{1184877E-C78B-4656-A0C1-214B3E896E68}" srcOrd="0" destOrd="0" presId="urn:microsoft.com/office/officeart/2005/8/layout/pyramid2"/>
    <dgm:cxn modelId="{88A44ED8-112A-452A-9EF2-AD8379A87D54}" type="presParOf" srcId="{6709178D-231C-467E-A0D4-FF59AE44E335}" destId="{80272092-F18D-4ECF-81A9-8D644D211D3A}" srcOrd="1" destOrd="0" presId="urn:microsoft.com/office/officeart/2005/8/layout/pyramid2"/>
    <dgm:cxn modelId="{CD7AF97C-5AC0-4020-9049-64CFC334E7E9}" type="presParOf" srcId="{6709178D-231C-467E-A0D4-FF59AE44E335}" destId="{56D0549B-4763-4F96-B11E-832AFBEDFC6C}" srcOrd="2" destOrd="0" presId="urn:microsoft.com/office/officeart/2005/8/layout/pyramid2"/>
    <dgm:cxn modelId="{52862DE2-DF9F-4C4F-B919-7DF314954A4C}" type="presParOf" srcId="{6709178D-231C-467E-A0D4-FF59AE44E335}" destId="{95868439-A24C-4F15-835D-7F5868467CEB}" srcOrd="3" destOrd="0" presId="urn:microsoft.com/office/officeart/2005/8/layout/pyramid2"/>
    <dgm:cxn modelId="{9548BC93-E23E-4376-8334-5A3E0DAD81C9}" type="presParOf" srcId="{6709178D-231C-467E-A0D4-FF59AE44E335}" destId="{DB1E6C34-58E3-46B9-96FF-3F63AD98758D}" srcOrd="4" destOrd="0" presId="urn:microsoft.com/office/officeart/2005/8/layout/pyramid2"/>
    <dgm:cxn modelId="{E8D6638B-7A1B-4312-8E33-2C2EF007DDB0}" type="presParOf" srcId="{6709178D-231C-467E-A0D4-FF59AE44E335}" destId="{5700E035-67CF-4076-AFFC-182F171F65D0}" srcOrd="5" destOrd="0" presId="urn:microsoft.com/office/officeart/2005/8/layout/pyramid2"/>
    <dgm:cxn modelId="{DDE7BAC0-C7F9-431B-A669-42EEDD2E606E}" type="presParOf" srcId="{6709178D-231C-467E-A0D4-FF59AE44E335}" destId="{172C8BE7-DD26-459B-9CBD-A720C91C0F12}" srcOrd="6" destOrd="0" presId="urn:microsoft.com/office/officeart/2005/8/layout/pyramid2"/>
    <dgm:cxn modelId="{44DD1D7B-D8EA-40CB-B874-AA13C2AD0B92}" type="presParOf" srcId="{6709178D-231C-467E-A0D4-FF59AE44E335}" destId="{9116E057-7A9C-495D-A386-DD514D162FFD}" srcOrd="7" destOrd="0" presId="urn:microsoft.com/office/officeart/2005/8/layout/pyramid2"/>
    <dgm:cxn modelId="{C2BFCD8B-F070-4C2F-BDE3-98CA66A51397}" type="presParOf" srcId="{6709178D-231C-467E-A0D4-FF59AE44E335}" destId="{6A74E819-FAA5-4751-9DED-E84B06267926}" srcOrd="8" destOrd="0" presId="urn:microsoft.com/office/officeart/2005/8/layout/pyramid2"/>
    <dgm:cxn modelId="{51243CCB-21A4-4F0F-8FFF-94DE839A8777}" type="presParOf" srcId="{6709178D-231C-467E-A0D4-FF59AE44E335}" destId="{351253F5-D574-4117-9ED0-EA94851144E7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A3253A-78BF-4474-9892-6D886D95DC8B}">
      <dsp:nvSpPr>
        <dsp:cNvPr id="0" name=""/>
        <dsp:cNvSpPr/>
      </dsp:nvSpPr>
      <dsp:spPr>
        <a:xfrm>
          <a:off x="0" y="143905"/>
          <a:ext cx="11713028" cy="6164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tx1"/>
              </a:solidFill>
            </a:rPr>
            <a:t>реализация содержания АОП ДО для обучающихся с ТНР;</a:t>
          </a:r>
        </a:p>
      </dsp:txBody>
      <dsp:txXfrm>
        <a:off x="0" y="143905"/>
        <a:ext cx="11713028" cy="616489"/>
      </dsp:txXfrm>
    </dsp:sp>
    <dsp:sp modelId="{14BCC1B6-5301-4149-BC25-6710B5D13F09}">
      <dsp:nvSpPr>
        <dsp:cNvPr id="0" name=""/>
        <dsp:cNvSpPr/>
      </dsp:nvSpPr>
      <dsp:spPr>
        <a:xfrm>
          <a:off x="0" y="806475"/>
          <a:ext cx="11713028" cy="6164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tx1"/>
              </a:solidFill>
            </a:rPr>
            <a:t>коррекция недостатков психофизического развития обучающихся с ТНР;</a:t>
          </a:r>
        </a:p>
      </dsp:txBody>
      <dsp:txXfrm>
        <a:off x="30095" y="836570"/>
        <a:ext cx="11652838" cy="556299"/>
      </dsp:txXfrm>
    </dsp:sp>
    <dsp:sp modelId="{CA0CECC4-B2F6-4F65-99F4-7384BB523E86}">
      <dsp:nvSpPr>
        <dsp:cNvPr id="0" name=""/>
        <dsp:cNvSpPr/>
      </dsp:nvSpPr>
      <dsp:spPr>
        <a:xfrm>
          <a:off x="0" y="1469044"/>
          <a:ext cx="11713028" cy="6164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tx1"/>
              </a:solidFill>
            </a:rPr>
            <a:t>охрана и укрепление физического и психического здоровья обучающихся с ТНР;</a:t>
          </a:r>
        </a:p>
      </dsp:txBody>
      <dsp:txXfrm>
        <a:off x="30095" y="1499139"/>
        <a:ext cx="11652838" cy="556299"/>
      </dsp:txXfrm>
    </dsp:sp>
    <dsp:sp modelId="{1A97E3D0-23B9-4C6B-88CA-45603E1F5C00}">
      <dsp:nvSpPr>
        <dsp:cNvPr id="0" name=""/>
        <dsp:cNvSpPr/>
      </dsp:nvSpPr>
      <dsp:spPr>
        <a:xfrm>
          <a:off x="0" y="2131614"/>
          <a:ext cx="11713028" cy="6164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tx1"/>
              </a:solidFill>
            </a:rPr>
            <a:t>обеспечение равных возможностей для полноценного развития ребенка с ТНР в период дошкольного образования;</a:t>
          </a:r>
        </a:p>
      </dsp:txBody>
      <dsp:txXfrm>
        <a:off x="30095" y="2161709"/>
        <a:ext cx="11652838" cy="556299"/>
      </dsp:txXfrm>
    </dsp:sp>
    <dsp:sp modelId="{6AFE3FB1-3152-47D2-A77B-239F51C6905F}">
      <dsp:nvSpPr>
        <dsp:cNvPr id="0" name=""/>
        <dsp:cNvSpPr/>
      </dsp:nvSpPr>
      <dsp:spPr>
        <a:xfrm>
          <a:off x="0" y="2794183"/>
          <a:ext cx="11713028" cy="6164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tx1"/>
              </a:solidFill>
            </a:rPr>
            <a:t> создание благоприятных условий развития каждого ребенка с ТНР;</a:t>
          </a:r>
        </a:p>
      </dsp:txBody>
      <dsp:txXfrm>
        <a:off x="30095" y="2824278"/>
        <a:ext cx="11652838" cy="556299"/>
      </dsp:txXfrm>
    </dsp:sp>
    <dsp:sp modelId="{798DA864-52CC-4598-9B4A-74F6E53BCA38}">
      <dsp:nvSpPr>
        <dsp:cNvPr id="0" name=""/>
        <dsp:cNvSpPr/>
      </dsp:nvSpPr>
      <dsp:spPr>
        <a:xfrm>
          <a:off x="0" y="3456753"/>
          <a:ext cx="11713028" cy="6164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tx1"/>
              </a:solidFill>
            </a:rPr>
            <a:t>объединение обучения и воспитания в целостный образовательный процесс;</a:t>
          </a:r>
        </a:p>
      </dsp:txBody>
      <dsp:txXfrm>
        <a:off x="30095" y="3486848"/>
        <a:ext cx="11652838" cy="556299"/>
      </dsp:txXfrm>
    </dsp:sp>
    <dsp:sp modelId="{66B6D695-8413-4A96-8ED7-6C448EF6ABB8}">
      <dsp:nvSpPr>
        <dsp:cNvPr id="0" name=""/>
        <dsp:cNvSpPr/>
      </dsp:nvSpPr>
      <dsp:spPr>
        <a:xfrm>
          <a:off x="0" y="4119322"/>
          <a:ext cx="11713028" cy="6164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tx1"/>
              </a:solidFill>
            </a:rPr>
            <a:t>формирование социокультурной среды, соответствующей психофизическим и индивидуальным особенностям развития обучающихся с ТНР;</a:t>
          </a:r>
        </a:p>
      </dsp:txBody>
      <dsp:txXfrm>
        <a:off x="30095" y="4149417"/>
        <a:ext cx="11652838" cy="556299"/>
      </dsp:txXfrm>
    </dsp:sp>
    <dsp:sp modelId="{6CC6A90D-F9C2-4C67-B7BE-BDBFADA27B01}">
      <dsp:nvSpPr>
        <dsp:cNvPr id="0" name=""/>
        <dsp:cNvSpPr/>
      </dsp:nvSpPr>
      <dsp:spPr>
        <a:xfrm>
          <a:off x="0" y="4781892"/>
          <a:ext cx="11713028" cy="6164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tx1"/>
              </a:solidFill>
            </a:rPr>
            <a:t>обеспечение психолого-педагогической поддержки родителей (законных представителей);</a:t>
          </a:r>
        </a:p>
      </dsp:txBody>
      <dsp:txXfrm>
        <a:off x="30095" y="4811987"/>
        <a:ext cx="11652838" cy="556299"/>
      </dsp:txXfrm>
    </dsp:sp>
    <dsp:sp modelId="{A3D73575-6DCC-4AA1-A141-4BDFCED7C3E2}">
      <dsp:nvSpPr>
        <dsp:cNvPr id="0" name=""/>
        <dsp:cNvSpPr/>
      </dsp:nvSpPr>
      <dsp:spPr>
        <a:xfrm>
          <a:off x="0" y="5444461"/>
          <a:ext cx="11713028" cy="6164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tx1"/>
              </a:solidFill>
            </a:rPr>
            <a:t>обеспечение преемственности целей, задач и содержания дошкольного и начального общего образования</a:t>
          </a:r>
        </a:p>
      </dsp:txBody>
      <dsp:txXfrm>
        <a:off x="30095" y="5474556"/>
        <a:ext cx="11652838" cy="5562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78617F-169F-427B-AC48-3E0CC56BDF0F}">
      <dsp:nvSpPr>
        <dsp:cNvPr id="0" name=""/>
        <dsp:cNvSpPr/>
      </dsp:nvSpPr>
      <dsp:spPr>
        <a:xfrm>
          <a:off x="0" y="28303"/>
          <a:ext cx="3268717" cy="53351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i="1" u="sng" kern="1200" dirty="0">
              <a:solidFill>
                <a:schemeClr val="accent2">
                  <a:lumMod val="50000"/>
                </a:schemeClr>
              </a:solidFill>
            </a:rPr>
            <a:t>Целевой раздел</a:t>
          </a:r>
          <a:r>
            <a:rPr lang="ru-RU" sz="1900" b="1" u="sng" kern="1200" dirty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ru-RU" sz="1900" kern="1200" dirty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ru-RU" sz="1900" kern="1200" dirty="0">
              <a:solidFill>
                <a:schemeClr val="accent2">
                  <a:lumMod val="50000"/>
                </a:schemeClr>
              </a:solidFill>
              <a:latin typeface="+mn-lt"/>
            </a:rPr>
            <a:t>включает пояснительную записку и планируемые результаты освоения Программы, определяет ее цели и задачи, принципы и подходы к формированию Программы, а также значимые характеристики для разработки и реализации Программы, специфику национальных, социокультурных и иных условий, возрастные характеристики. </a:t>
          </a:r>
        </a:p>
      </dsp:txBody>
      <dsp:txXfrm>
        <a:off x="159566" y="187869"/>
        <a:ext cx="2949585" cy="50160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D33A95-BA73-42B5-AB85-0EA7615BEEE2}">
      <dsp:nvSpPr>
        <dsp:cNvPr id="0" name=""/>
        <dsp:cNvSpPr/>
      </dsp:nvSpPr>
      <dsp:spPr>
        <a:xfrm>
          <a:off x="0" y="0"/>
          <a:ext cx="4972243" cy="53918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i="1" u="sng" kern="1200" dirty="0">
              <a:solidFill>
                <a:schemeClr val="accent2">
                  <a:lumMod val="50000"/>
                </a:schemeClr>
              </a:solidFill>
            </a:rPr>
            <a:t>Содержательный раздел</a:t>
          </a:r>
          <a:r>
            <a:rPr lang="ru-RU" sz="1900" b="1" u="sng" kern="1200" dirty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ru-RU" sz="1900" kern="1200" dirty="0">
              <a:solidFill>
                <a:schemeClr val="accent2">
                  <a:lumMod val="50000"/>
                </a:schemeClr>
              </a:solidFill>
            </a:rPr>
            <a:t> включает: </a:t>
          </a:r>
        </a:p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solidFill>
                <a:schemeClr val="accent2">
                  <a:lumMod val="50000"/>
                </a:schemeClr>
              </a:solidFill>
              <a:latin typeface="+mn-lt"/>
            </a:rPr>
            <a:t>-пояснительную записку-описание образовательной деятельности по пяти образовательным областям (задачи и основное содержание)</a:t>
          </a:r>
        </a:p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solidFill>
                <a:schemeClr val="accent2">
                  <a:lumMod val="50000"/>
                </a:schemeClr>
              </a:solidFill>
              <a:latin typeface="+mn-lt"/>
            </a:rPr>
            <a:t>-формы, способы, методы и средства реализации программ</a:t>
          </a:r>
        </a:p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solidFill>
                <a:schemeClr val="accent2">
                  <a:lumMod val="50000"/>
                </a:schemeClr>
              </a:solidFill>
              <a:latin typeface="+mn-lt"/>
            </a:rPr>
            <a:t>-характер взаимодействия с педагогическим работником</a:t>
          </a:r>
        </a:p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solidFill>
                <a:schemeClr val="accent2">
                  <a:lumMod val="50000"/>
                </a:schemeClr>
              </a:solidFill>
              <a:latin typeface="+mn-lt"/>
            </a:rPr>
            <a:t>-характер взаимодействия с другими детьми</a:t>
          </a:r>
        </a:p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solidFill>
                <a:schemeClr val="accent2">
                  <a:lumMod val="50000"/>
                </a:schemeClr>
              </a:solidFill>
              <a:latin typeface="+mn-lt"/>
            </a:rPr>
            <a:t>-система отношений ребенка к миру, к другим людям, к себе самому</a:t>
          </a:r>
        </a:p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solidFill>
                <a:schemeClr val="accent2">
                  <a:lumMod val="50000"/>
                </a:schemeClr>
              </a:solidFill>
              <a:latin typeface="+mn-lt"/>
            </a:rPr>
            <a:t>-программу коррекционно-развивающей работы.</a:t>
          </a:r>
        </a:p>
      </dsp:txBody>
      <dsp:txXfrm>
        <a:off x="242725" y="242725"/>
        <a:ext cx="4486793" cy="490635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41BD1F-4897-4A78-B93C-A363935D030E}">
      <dsp:nvSpPr>
        <dsp:cNvPr id="0" name=""/>
        <dsp:cNvSpPr/>
      </dsp:nvSpPr>
      <dsp:spPr>
        <a:xfrm>
          <a:off x="0" y="194441"/>
          <a:ext cx="3084214" cy="51815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i="1" u="sng" kern="1200" dirty="0">
              <a:solidFill>
                <a:schemeClr val="accent2">
                  <a:lumMod val="50000"/>
                </a:schemeClr>
              </a:solidFill>
            </a:rPr>
            <a:t>Организационный раздел </a:t>
          </a:r>
        </a:p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accent2">
                  <a:lumMod val="50000"/>
                </a:schemeClr>
              </a:solidFill>
              <a:latin typeface="+mn-lt"/>
            </a:rPr>
            <a:t>содержит психолого-педагогические условия, обеспечивающие развитие ребенка с ТНР, особенности организации развивающей предметно-пространственной среды, календарный план воспитательной работы.</a:t>
          </a:r>
        </a:p>
      </dsp:txBody>
      <dsp:txXfrm>
        <a:off x="150559" y="345000"/>
        <a:ext cx="2783096" cy="488045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EFBD6C-8F65-4BEC-B82E-1B261946C31E}">
      <dsp:nvSpPr>
        <dsp:cNvPr id="0" name=""/>
        <dsp:cNvSpPr/>
      </dsp:nvSpPr>
      <dsp:spPr>
        <a:xfrm rot="10800000">
          <a:off x="440794" y="174163"/>
          <a:ext cx="10966113" cy="614527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83448" tIns="91440" rIns="170688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i="1" kern="1200" dirty="0">
              <a:solidFill>
                <a:schemeClr val="accent6">
                  <a:lumMod val="50000"/>
                </a:schemeClr>
              </a:solidFill>
            </a:rPr>
            <a:t>Часть программы, формируемая участниками образовательных отношений, углубляет содержание образовательных областей обязательной части программы с учетом парциальных программ:</a:t>
          </a:r>
          <a:br>
            <a:rPr lang="ru-RU" sz="2400" i="1" kern="1200" dirty="0">
              <a:solidFill>
                <a:schemeClr val="accent6">
                  <a:lumMod val="50000"/>
                </a:schemeClr>
              </a:solidFill>
            </a:rPr>
          </a:br>
          <a:r>
            <a:rPr lang="ru-RU" sz="2100" i="1" kern="1200" dirty="0"/>
            <a:t> </a:t>
          </a:r>
          <a:br>
            <a:rPr lang="ru-RU" sz="2100" i="1" kern="1200" dirty="0"/>
          </a:br>
          <a:r>
            <a:rPr lang="ru-RU" sz="2100" kern="1200" dirty="0">
              <a:solidFill>
                <a:schemeClr val="tx1"/>
              </a:solidFill>
            </a:rPr>
            <a:t>- «</a:t>
          </a:r>
          <a:r>
            <a:rPr lang="ru-RU" sz="2100" kern="1200" dirty="0" err="1">
              <a:solidFill>
                <a:schemeClr val="tx1"/>
              </a:solidFill>
            </a:rPr>
            <a:t>Сөенеч</a:t>
          </a:r>
          <a:r>
            <a:rPr lang="ru-RU" sz="2100" kern="1200" dirty="0">
              <a:solidFill>
                <a:schemeClr val="tx1"/>
              </a:solidFill>
            </a:rPr>
            <a:t>-Радость познания: региональная образовательная программа дошкольного образования», </a:t>
          </a:r>
          <a:r>
            <a:rPr lang="ru-RU" sz="2100" kern="1200" dirty="0" err="1">
              <a:solidFill>
                <a:schemeClr val="tx1"/>
              </a:solidFill>
            </a:rPr>
            <a:t>Шаехова</a:t>
          </a:r>
          <a:r>
            <a:rPr lang="ru-RU" sz="2100" kern="1200" dirty="0">
              <a:solidFill>
                <a:schemeClr val="tx1"/>
              </a:solidFill>
            </a:rPr>
            <a:t> Р.К.</a:t>
          </a:r>
        </a:p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ru-RU" sz="2100" kern="1200" dirty="0">
              <a:solidFill>
                <a:schemeClr val="tx1"/>
              </a:solidFill>
            </a:rPr>
          </a:br>
          <a:r>
            <a:rPr lang="ru-RU" sz="2100" kern="1200" dirty="0">
              <a:solidFill>
                <a:schemeClr val="tx1"/>
              </a:solidFill>
            </a:rPr>
            <a:t>- УМК «</a:t>
          </a:r>
          <a:r>
            <a:rPr lang="ru-RU" sz="2100" kern="1200" dirty="0" err="1">
              <a:solidFill>
                <a:schemeClr val="tx1"/>
              </a:solidFill>
            </a:rPr>
            <a:t>Туган</a:t>
          </a:r>
          <a:r>
            <a:rPr lang="ru-RU" sz="2100" kern="1200" dirty="0">
              <a:solidFill>
                <a:schemeClr val="tx1"/>
              </a:solidFill>
            </a:rPr>
            <a:t> </a:t>
          </a:r>
          <a:r>
            <a:rPr lang="ru-RU" sz="2100" kern="1200" dirty="0" err="1">
              <a:solidFill>
                <a:schemeClr val="tx1"/>
              </a:solidFill>
            </a:rPr>
            <a:t>телдә</a:t>
          </a:r>
          <a:r>
            <a:rPr lang="ru-RU" sz="2100" kern="1200" dirty="0">
              <a:solidFill>
                <a:schemeClr val="tx1"/>
              </a:solidFill>
            </a:rPr>
            <a:t> </a:t>
          </a:r>
          <a:r>
            <a:rPr lang="ru-RU" sz="2100" kern="1200" dirty="0" err="1">
              <a:solidFill>
                <a:schemeClr val="tx1"/>
              </a:solidFill>
            </a:rPr>
            <a:t>сөйләшәбез</a:t>
          </a:r>
          <a:r>
            <a:rPr lang="ru-RU" sz="2100" kern="1200" dirty="0">
              <a:solidFill>
                <a:schemeClr val="tx1"/>
              </a:solidFill>
            </a:rPr>
            <a:t>» («Говорим на родном языке») (</a:t>
          </a:r>
          <a:r>
            <a:rPr lang="ru-RU" sz="2100" kern="1200" dirty="0" err="1">
              <a:solidFill>
                <a:schemeClr val="tx1"/>
              </a:solidFill>
            </a:rPr>
            <a:t>Хазратова</a:t>
          </a:r>
          <a:r>
            <a:rPr lang="ru-RU" sz="2100" kern="1200" dirty="0">
              <a:solidFill>
                <a:schemeClr val="tx1"/>
              </a:solidFill>
            </a:rPr>
            <a:t> Ф.В.), УМК «</a:t>
          </a:r>
          <a:r>
            <a:rPr lang="tt-RU" sz="2100" kern="1200" dirty="0">
              <a:solidFill>
                <a:schemeClr val="tx1"/>
              </a:solidFill>
            </a:rPr>
            <a:t>Татарча сөйләшәбез</a:t>
          </a:r>
          <a:r>
            <a:rPr lang="ru-RU" sz="2100" kern="1200" dirty="0">
              <a:solidFill>
                <a:schemeClr val="tx1"/>
              </a:solidFill>
            </a:rPr>
            <a:t>» («Говорим на татарском») (</a:t>
          </a:r>
          <a:r>
            <a:rPr lang="ru-RU" sz="2100" kern="1200" dirty="0" err="1">
              <a:solidFill>
                <a:schemeClr val="tx1"/>
              </a:solidFill>
            </a:rPr>
            <a:t>Зарипова</a:t>
          </a:r>
          <a:r>
            <a:rPr lang="ru-RU" sz="2100" kern="1200" dirty="0">
              <a:solidFill>
                <a:schemeClr val="tx1"/>
              </a:solidFill>
            </a:rPr>
            <a:t> З.М.)</a:t>
          </a:r>
        </a:p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ru-RU" sz="2100" kern="1200" dirty="0">
              <a:solidFill>
                <a:schemeClr val="tx1"/>
              </a:solidFill>
            </a:rPr>
          </a:br>
          <a:r>
            <a:rPr lang="ru-RU" sz="2100" kern="1200" dirty="0">
              <a:solidFill>
                <a:schemeClr val="tx1"/>
              </a:solidFill>
            </a:rPr>
            <a:t>- «Юный эколог». Программа экологического воспитания в детском саду, Николаева С.Н.</a:t>
          </a:r>
        </a:p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ru-RU" sz="2100" kern="1200" dirty="0">
              <a:solidFill>
                <a:schemeClr val="tx1"/>
              </a:solidFill>
            </a:rPr>
          </a:br>
          <a:r>
            <a:rPr lang="ru-RU" sz="2100" kern="1200" dirty="0">
              <a:solidFill>
                <a:schemeClr val="tx1"/>
              </a:solidFill>
            </a:rPr>
            <a:t>- Парциальная программа художественно-эстетического развития   детей   2-7   лет «Цветные ладошки», Лыкова И.А.</a:t>
          </a:r>
          <a:br>
            <a:rPr lang="ru-RU" sz="2100" kern="1200" dirty="0">
              <a:solidFill>
                <a:schemeClr val="tx1"/>
              </a:solidFill>
            </a:rPr>
          </a:br>
          <a:endParaRPr lang="ru-RU" sz="2100" kern="1200" dirty="0">
            <a:solidFill>
              <a:schemeClr val="tx1"/>
            </a:solidFill>
          </a:endParaRPr>
        </a:p>
      </dsp:txBody>
      <dsp:txXfrm rot="10800000">
        <a:off x="1977113" y="174163"/>
        <a:ext cx="9429794" cy="6145276"/>
      </dsp:txXfrm>
    </dsp:sp>
    <dsp:sp modelId="{0BF5DF4E-EA5B-42BF-8E14-C6F9F2D967B9}">
      <dsp:nvSpPr>
        <dsp:cNvPr id="0" name=""/>
        <dsp:cNvSpPr/>
      </dsp:nvSpPr>
      <dsp:spPr>
        <a:xfrm>
          <a:off x="193031" y="2097862"/>
          <a:ext cx="2438633" cy="2223741"/>
        </a:xfrm>
        <a:prstGeom prst="homePlat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3E2109-55C3-4BDB-8956-7DF26A9E3238}">
      <dsp:nvSpPr>
        <dsp:cNvPr id="0" name=""/>
        <dsp:cNvSpPr/>
      </dsp:nvSpPr>
      <dsp:spPr>
        <a:xfrm>
          <a:off x="1152226" y="0"/>
          <a:ext cx="5486399" cy="5486399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84877E-C78B-4656-A0C1-214B3E896E68}">
      <dsp:nvSpPr>
        <dsp:cNvPr id="0" name=""/>
        <dsp:cNvSpPr/>
      </dsp:nvSpPr>
      <dsp:spPr>
        <a:xfrm>
          <a:off x="5" y="175173"/>
          <a:ext cx="11357005" cy="78009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 err="1"/>
            <a:t>сформированность</a:t>
          </a:r>
          <a:r>
            <a:rPr lang="ru-RU" sz="1900" kern="1200" dirty="0"/>
            <a:t> фонетического компонента языковой способности в соответствии с онтогенетическими закономерностями его становления;</a:t>
          </a:r>
        </a:p>
      </dsp:txBody>
      <dsp:txXfrm>
        <a:off x="38086" y="213254"/>
        <a:ext cx="11280843" cy="703935"/>
      </dsp:txXfrm>
    </dsp:sp>
    <dsp:sp modelId="{56D0549B-4763-4F96-B11E-832AFBEDFC6C}">
      <dsp:nvSpPr>
        <dsp:cNvPr id="0" name=""/>
        <dsp:cNvSpPr/>
      </dsp:nvSpPr>
      <dsp:spPr>
        <a:xfrm>
          <a:off x="2" y="1206064"/>
          <a:ext cx="11357005" cy="78009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совершенствование лексического, морфологического, синтаксического, семантического компонентов языковой способности;</a:t>
          </a:r>
        </a:p>
      </dsp:txBody>
      <dsp:txXfrm>
        <a:off x="38083" y="1244145"/>
        <a:ext cx="11280843" cy="703935"/>
      </dsp:txXfrm>
    </dsp:sp>
    <dsp:sp modelId="{DB1E6C34-58E3-46B9-96FF-3F63AD98758D}">
      <dsp:nvSpPr>
        <dsp:cNvPr id="0" name=""/>
        <dsp:cNvSpPr/>
      </dsp:nvSpPr>
      <dsp:spPr>
        <a:xfrm>
          <a:off x="2" y="2314904"/>
          <a:ext cx="11357005" cy="78009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овладение арсеналом языковых единиц различных уровней, усвоение правил их использования в речевой деятельности;</a:t>
          </a:r>
        </a:p>
      </dsp:txBody>
      <dsp:txXfrm>
        <a:off x="38083" y="2352985"/>
        <a:ext cx="11280843" cy="703935"/>
      </dsp:txXfrm>
    </dsp:sp>
    <dsp:sp modelId="{172C8BE7-DD26-459B-9CBD-A720C91C0F12}">
      <dsp:nvSpPr>
        <dsp:cNvPr id="0" name=""/>
        <dsp:cNvSpPr/>
      </dsp:nvSpPr>
      <dsp:spPr>
        <a:xfrm>
          <a:off x="2" y="3444764"/>
          <a:ext cx="11357005" cy="78009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 err="1"/>
            <a:t>сформированность</a:t>
          </a:r>
          <a:r>
            <a:rPr lang="ru-RU" sz="1900" kern="1200" dirty="0"/>
            <a:t> социально-коммуникативных навыков;</a:t>
          </a:r>
        </a:p>
      </dsp:txBody>
      <dsp:txXfrm>
        <a:off x="38083" y="3482845"/>
        <a:ext cx="11280843" cy="703935"/>
      </dsp:txXfrm>
    </dsp:sp>
    <dsp:sp modelId="{6A74E819-FAA5-4751-9DED-E84B06267926}">
      <dsp:nvSpPr>
        <dsp:cNvPr id="0" name=""/>
        <dsp:cNvSpPr/>
      </dsp:nvSpPr>
      <dsp:spPr>
        <a:xfrm>
          <a:off x="2" y="4543094"/>
          <a:ext cx="11357005" cy="78009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 err="1"/>
            <a:t>сформированность</a:t>
          </a:r>
          <a:r>
            <a:rPr lang="ru-RU" sz="1900" kern="1200" dirty="0"/>
            <a:t> психофизиологического, психологического и языкового уровней, обеспечивающих в будущем овладение чтением и письмом.</a:t>
          </a:r>
        </a:p>
      </dsp:txBody>
      <dsp:txXfrm>
        <a:off x="38083" y="4581175"/>
        <a:ext cx="11280843" cy="7039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8/31/2023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8/31/2023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8/31/2023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2000">
              <a:schemeClr val="accent1">
                <a:lumMod val="5000"/>
                <a:lumOff val="95000"/>
                <a:alpha val="0"/>
              </a:schemeClr>
            </a:gs>
            <a:gs pos="95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2" Type="http://schemas.openxmlformats.org/officeDocument/2006/relationships/diagramData" Target="../diagrams/data2.xml"/><Relationship Id="rId16" Type="http://schemas.microsoft.com/office/2007/relationships/diagramDrawing" Target="../diagrams/drawing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5" Type="http://schemas.openxmlformats.org/officeDocument/2006/relationships/diagramColors" Target="../diagrams/colors4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4097" y="1828800"/>
            <a:ext cx="9522372" cy="2222036"/>
          </a:xfrm>
        </p:spPr>
        <p:txBody>
          <a:bodyPr/>
          <a:lstStyle/>
          <a:p>
            <a:r>
              <a:rPr lang="ru-RU" sz="3300" b="1" dirty="0">
                <a:solidFill>
                  <a:schemeClr val="accent2">
                    <a:lumMod val="50000"/>
                  </a:schemeClr>
                </a:solidFill>
              </a:rPr>
              <a:t>Адаптированная образовательная программа</a:t>
            </a:r>
            <a:br>
              <a:rPr lang="ru-RU" sz="33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300" b="1" dirty="0">
                <a:solidFill>
                  <a:schemeClr val="accent2">
                    <a:lumMod val="50000"/>
                  </a:schemeClr>
                </a:solidFill>
              </a:rPr>
              <a:t> дошкольного образования для обучающихся с тяжелыми нарушениями речи</a:t>
            </a:r>
            <a:endParaRPr lang="ru-RU" sz="33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МАДОУ «Детский сад №170 комбинированного вида с татарским языком воспитания и обучения» Ново-Савиновского района </a:t>
            </a:r>
            <a:r>
              <a:rPr lang="ru-RU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г.Казани</a:t>
            </a:r>
            <a:endParaRPr lang="ru-RU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ru-RU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8939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2795" y="115613"/>
            <a:ext cx="10926086" cy="13208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Общими </a:t>
            </a:r>
            <a:r>
              <a:rPr lang="ru-RU" b="1" u="sng" dirty="0">
                <a:solidFill>
                  <a:schemeClr val="accent2">
                    <a:lumMod val="50000"/>
                  </a:schemeClr>
                </a:solidFill>
              </a:rPr>
              <a:t>ориентирами в достижении результатов программы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 коррекционной работы являются: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7907442"/>
              </p:ext>
            </p:extLst>
          </p:nvPr>
        </p:nvGraphicFramePr>
        <p:xfrm>
          <a:off x="677333" y="1282262"/>
          <a:ext cx="11357011" cy="5486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трелка вправо 3"/>
          <p:cNvSpPr/>
          <p:nvPr/>
        </p:nvSpPr>
        <p:spPr>
          <a:xfrm>
            <a:off x="120286" y="136634"/>
            <a:ext cx="693683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935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5055" y="278294"/>
            <a:ext cx="10096684" cy="3909393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АОП ДО является нормативно-управленческим документом, регламентирующим содержание и организацию образовательной деятельности, и представляющим модель образовательного процесса МАДОУ в группах компенсирующей направленности. Предназначена для педагогов, которые работают с детьми дошкольного возраста (5-7 лет), имеющими тяжелые нарушения речи, а также для родителей вышеуказанных детей с ТНР.</a:t>
            </a:r>
            <a:br>
              <a:rPr lang="ru-RU" sz="2800" dirty="0">
                <a:solidFill>
                  <a:schemeClr val="accent2">
                    <a:lumMod val="50000"/>
                  </a:schemeClr>
                </a:solidFill>
              </a:rPr>
            </a:b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5EEAD48-16E3-4062-BA4B-5021CA314CBC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8344" y="4187687"/>
            <a:ext cx="10193395" cy="2109399"/>
          </a:xfrm>
          <a:prstGeom prst="rect">
            <a:avLst/>
          </a:prstGeom>
          <a:ln>
            <a:solidFill>
              <a:schemeClr val="accent5"/>
            </a:solidFill>
          </a:ln>
          <a:effectLst>
            <a:glow rad="101600">
              <a:schemeClr val="accent3">
                <a:lumMod val="60000"/>
                <a:lumOff val="40000"/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048294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876" y="72572"/>
            <a:ext cx="8596668" cy="798285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>Задачи Программы: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66BCD06F-35BE-417A-A4EE-465363F00F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9034867"/>
              </p:ext>
            </p:extLst>
          </p:nvPr>
        </p:nvGraphicFramePr>
        <p:xfrm>
          <a:off x="319315" y="580571"/>
          <a:ext cx="11713028" cy="62048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id="{4F3B807A-D84E-4BC7-BF85-6A9230948939}"/>
              </a:ext>
            </a:extLst>
          </p:cNvPr>
          <p:cNvSpPr/>
          <p:nvPr/>
        </p:nvSpPr>
        <p:spPr>
          <a:xfrm>
            <a:off x="0" y="188686"/>
            <a:ext cx="667657" cy="5515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701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0906" y="201388"/>
            <a:ext cx="8596668" cy="901661"/>
          </a:xfrm>
        </p:spPr>
        <p:txBody>
          <a:bodyPr>
            <a:noAutofit/>
          </a:bodyPr>
          <a:lstStyle/>
          <a:p>
            <a:pPr lvl="2" algn="l" defTabSz="457200" rtl="0">
              <a:spcBef>
                <a:spcPct val="0"/>
              </a:spcBef>
            </a:pPr>
            <a:r>
              <a:rPr lang="ru-RU" sz="3200" b="1" kern="12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Принципы формирования Программы:</a:t>
            </a:r>
            <a:br>
              <a:rPr lang="ru-RU" sz="3200" b="1" kern="12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</a:br>
            <a:endParaRPr lang="ru-RU" sz="3200" b="1" kern="1200" dirty="0"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914400"/>
            <a:ext cx="10505674" cy="5708073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2400" dirty="0"/>
              <a:t>1. Поддержка разнообразия детства.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/>
              <a:t>2. Сохранение уникальности и </a:t>
            </a:r>
            <a:r>
              <a:rPr lang="ru-RU" sz="2400" dirty="0" err="1"/>
              <a:t>самоценности</a:t>
            </a:r>
            <a:r>
              <a:rPr lang="ru-RU" sz="2400" dirty="0"/>
              <a:t> детства как важного этапа в общем развитии человека.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/>
              <a:t>3. Позитивная социализация ребенка.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/>
              <a:t>4. Личностно-развивающий и гуманистический характер взаимодействия педагогических работников и родителей (законных представителей), педагогических и иных работников Организации) и обучающихся.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/>
              <a:t>5. Содействие и сотрудничество обучающихся и педагогических работников, признание ребенка полноценным участником (субъектом) образовательных отношений.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/>
              <a:t>6. Сотрудничество Организации с семьей.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/>
              <a:t>7. Возрастная адекватность образования. Данный принцип предполагает подбор образовательными организациями содержания и методов дошкольного образования в соответствии с возрастными особенностями обучающихся.</a:t>
            </a:r>
          </a:p>
          <a:p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159779" y="315578"/>
            <a:ext cx="591127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234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067" y="164415"/>
            <a:ext cx="11619345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     </a:t>
            </a:r>
            <a:r>
              <a:rPr lang="ru-RU" sz="3200" b="1" dirty="0"/>
              <a:t>Планируемые результаты </a:t>
            </a:r>
            <a:r>
              <a:rPr lang="ru-RU" sz="3200" dirty="0"/>
              <a:t>освоения АОП </a:t>
            </a:r>
          </a:p>
          <a:p>
            <a:r>
              <a:rPr lang="ru-RU" sz="3200" dirty="0"/>
              <a:t>представлены в виде целевых ориентиров. </a:t>
            </a:r>
          </a:p>
          <a:p>
            <a:r>
              <a:rPr lang="ru-RU" sz="1700" dirty="0"/>
              <a:t>Вот некоторые из них: ребенок</a:t>
            </a:r>
          </a:p>
          <a:p>
            <a:r>
              <a:rPr lang="ru-RU" sz="1700" dirty="0"/>
              <a:t>- </a:t>
            </a:r>
            <a:r>
              <a:rPr lang="ru-RU" sz="1700" dirty="0">
                <a:solidFill>
                  <a:srgbClr val="0070C0"/>
                </a:solidFill>
              </a:rPr>
              <a:t>обладает сформированной мотивацией к школьному обучению;</a:t>
            </a:r>
          </a:p>
          <a:p>
            <a:r>
              <a:rPr lang="ru-RU" sz="1700" dirty="0"/>
              <a:t>- </a:t>
            </a:r>
            <a:r>
              <a:rPr lang="ru-RU" sz="1700" dirty="0">
                <a:solidFill>
                  <a:schemeClr val="accent2">
                    <a:lumMod val="50000"/>
                  </a:schemeClr>
                </a:solidFill>
              </a:rPr>
              <a:t>употребляет слова, обозначающие личностные характеристики, многозначные;</a:t>
            </a:r>
          </a:p>
          <a:p>
            <a:r>
              <a:rPr lang="ru-RU" sz="1700" dirty="0"/>
              <a:t>- </a:t>
            </a:r>
            <a:r>
              <a:rPr lang="ru-RU" sz="1700" dirty="0">
                <a:solidFill>
                  <a:srgbClr val="0070C0"/>
                </a:solidFill>
              </a:rPr>
              <a:t>умеет подбирать слова с противоположным и сходным значением;</a:t>
            </a:r>
          </a:p>
          <a:p>
            <a:r>
              <a:rPr lang="ru-RU" sz="1700" dirty="0"/>
              <a:t>- </a:t>
            </a:r>
            <a:r>
              <a:rPr lang="ru-RU" sz="1700" dirty="0">
                <a:solidFill>
                  <a:schemeClr val="accent2">
                    <a:lumMod val="50000"/>
                  </a:schemeClr>
                </a:solidFill>
              </a:rPr>
              <a:t>правильно употребляет основные грамматические формы слова;</a:t>
            </a:r>
          </a:p>
          <a:p>
            <a:r>
              <a:rPr lang="ru-RU" sz="1700" dirty="0"/>
              <a:t>- </a:t>
            </a:r>
            <a:r>
              <a:rPr lang="ru-RU" sz="1700" dirty="0">
                <a:solidFill>
                  <a:srgbClr val="0070C0"/>
                </a:solidFill>
              </a:rPr>
              <a:t>составляет различные виды описательных рассказов;</a:t>
            </a:r>
          </a:p>
          <a:p>
            <a:r>
              <a:rPr lang="ru-RU" sz="1700" dirty="0"/>
              <a:t>- </a:t>
            </a:r>
            <a:r>
              <a:rPr lang="ru-RU" sz="1700" dirty="0">
                <a:solidFill>
                  <a:schemeClr val="accent2">
                    <a:lumMod val="50000"/>
                  </a:schemeClr>
                </a:solidFill>
              </a:rPr>
              <a:t>осуществляет слоговой анализ и синтез слов </a:t>
            </a:r>
          </a:p>
          <a:p>
            <a:r>
              <a:rPr lang="ru-RU" sz="1700" dirty="0"/>
              <a:t>- </a:t>
            </a:r>
            <a:r>
              <a:rPr lang="ru-RU" sz="1700" dirty="0">
                <a:solidFill>
                  <a:srgbClr val="0070C0"/>
                </a:solidFill>
              </a:rPr>
              <a:t>правильно произносит звуки (в соответствии с онтогенезом);</a:t>
            </a:r>
          </a:p>
          <a:p>
            <a:r>
              <a:rPr lang="ru-RU" sz="1700" dirty="0"/>
              <a:t>- </a:t>
            </a:r>
            <a:r>
              <a:rPr lang="ru-RU" sz="1700" dirty="0">
                <a:solidFill>
                  <a:schemeClr val="accent2">
                    <a:lumMod val="50000"/>
                  </a:schemeClr>
                </a:solidFill>
              </a:rPr>
              <a:t>проявляет инициативу и самостоятельность в разных видах деятельности: в игре, общении, конструировании</a:t>
            </a:r>
            <a:r>
              <a:rPr lang="ru-RU" sz="1700" dirty="0"/>
              <a:t>;</a:t>
            </a:r>
          </a:p>
          <a:p>
            <a:r>
              <a:rPr lang="ru-RU" sz="1700" dirty="0"/>
              <a:t>- </a:t>
            </a:r>
            <a:r>
              <a:rPr lang="ru-RU" sz="1700" dirty="0">
                <a:solidFill>
                  <a:srgbClr val="0070C0"/>
                </a:solidFill>
              </a:rPr>
              <a:t>регулирует свое поведение в соответствии с усвоенными нормами и правилами;</a:t>
            </a:r>
          </a:p>
          <a:p>
            <a:r>
              <a:rPr lang="ru-RU" sz="1700" dirty="0"/>
              <a:t>- </a:t>
            </a:r>
            <a:r>
              <a:rPr lang="ru-RU" sz="1700" dirty="0">
                <a:solidFill>
                  <a:schemeClr val="accent2">
                    <a:lumMod val="50000"/>
                  </a:schemeClr>
                </a:solidFill>
              </a:rPr>
              <a:t>определяет пространственное расположение предметов относительно себя, геометрические фигуры;</a:t>
            </a:r>
          </a:p>
          <a:p>
            <a:r>
              <a:rPr lang="ru-RU" sz="1700" dirty="0"/>
              <a:t>- </a:t>
            </a:r>
            <a:r>
              <a:rPr lang="ru-RU" sz="1700" dirty="0">
                <a:solidFill>
                  <a:srgbClr val="0070C0"/>
                </a:solidFill>
              </a:rPr>
              <a:t>владеет элементарными математическими представлениями;</a:t>
            </a:r>
          </a:p>
          <a:p>
            <a:r>
              <a:rPr lang="ru-RU" sz="1700" dirty="0"/>
              <a:t>- </a:t>
            </a:r>
            <a:r>
              <a:rPr lang="ru-RU" sz="1700" dirty="0">
                <a:solidFill>
                  <a:schemeClr val="accent2">
                    <a:lumMod val="50000"/>
                  </a:schemeClr>
                </a:solidFill>
              </a:rPr>
              <a:t>определяет времена года, части суток;</a:t>
            </a:r>
          </a:p>
          <a:p>
            <a:r>
              <a:rPr lang="ru-RU" sz="1700" dirty="0"/>
              <a:t>- </a:t>
            </a:r>
            <a:r>
              <a:rPr lang="ru-RU" sz="1700" dirty="0">
                <a:solidFill>
                  <a:srgbClr val="0070C0"/>
                </a:solidFill>
              </a:rPr>
              <a:t>самостоятельно получает новую информацию (задает вопросы, экспериментирует);</a:t>
            </a:r>
          </a:p>
          <a:p>
            <a:r>
              <a:rPr lang="ru-RU" sz="1700" dirty="0"/>
              <a:t>- </a:t>
            </a:r>
            <a:r>
              <a:rPr lang="ru-RU" sz="1700" dirty="0">
                <a:solidFill>
                  <a:schemeClr val="accent2">
                    <a:lumMod val="50000"/>
                  </a:schemeClr>
                </a:solidFill>
              </a:rPr>
              <a:t>владеет предпосылками овладения грамотой;</a:t>
            </a:r>
          </a:p>
          <a:p>
            <a:r>
              <a:rPr lang="ru-RU" sz="1700" dirty="0"/>
              <a:t>- </a:t>
            </a:r>
            <a:r>
              <a:rPr lang="ru-RU" sz="1700" dirty="0">
                <a:solidFill>
                  <a:srgbClr val="0070C0"/>
                </a:solidFill>
              </a:rPr>
              <a:t>имеет элементарные представления о видах искусства; </a:t>
            </a:r>
          </a:p>
          <a:p>
            <a:r>
              <a:rPr lang="ru-RU" sz="1700" dirty="0"/>
              <a:t>- </a:t>
            </a:r>
            <a:r>
              <a:rPr lang="ru-RU" sz="1700" dirty="0">
                <a:solidFill>
                  <a:schemeClr val="accent2">
                    <a:lumMod val="50000"/>
                  </a:schemeClr>
                </a:solidFill>
              </a:rPr>
              <a:t>сопереживает персонажам художественных произведений;</a:t>
            </a:r>
          </a:p>
          <a:p>
            <a:r>
              <a:rPr lang="ru-RU" sz="1700" dirty="0"/>
              <a:t>- </a:t>
            </a:r>
            <a:r>
              <a:rPr lang="ru-RU" sz="1700" dirty="0">
                <a:solidFill>
                  <a:srgbClr val="0070C0"/>
                </a:solidFill>
              </a:rPr>
              <a:t>выполняет основные виды движений и упражнения по словесной инструкции педагогических работников</a:t>
            </a:r>
          </a:p>
          <a:p>
            <a:r>
              <a:rPr lang="ru-RU" sz="1700" dirty="0"/>
              <a:t>- </a:t>
            </a:r>
            <a:r>
              <a:rPr lang="ru-RU" sz="1700" dirty="0">
                <a:solidFill>
                  <a:schemeClr val="accent2">
                    <a:lumMod val="50000"/>
                  </a:schemeClr>
                </a:solidFill>
              </a:rPr>
              <a:t>знает и подчиняется правилам подвижных игр, эстафет, игр с элементами спорта;</a:t>
            </a:r>
          </a:p>
          <a:p>
            <a:r>
              <a:rPr lang="ru-RU" sz="1700" dirty="0">
                <a:solidFill>
                  <a:srgbClr val="0070C0"/>
                </a:solidFill>
              </a:rPr>
              <a:t>- владеет элементарными нормами и правилами здорового образа жизни;</a:t>
            </a:r>
          </a:p>
          <a:p>
            <a:pPr marL="285750" indent="-285750">
              <a:buFontTx/>
              <a:buChar char="-"/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</a:rPr>
              <a:t>и др.</a:t>
            </a:r>
          </a:p>
        </p:txBody>
      </p:sp>
      <p:sp>
        <p:nvSpPr>
          <p:cNvPr id="3" name="Стрелка вправо 2"/>
          <p:cNvSpPr/>
          <p:nvPr/>
        </p:nvSpPr>
        <p:spPr>
          <a:xfrm>
            <a:off x="223265" y="164415"/>
            <a:ext cx="628073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1216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77333" y="84083"/>
            <a:ext cx="9500407" cy="1846317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Программа обладает модульной структурой и включает 3 раздела: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52456270"/>
              </p:ext>
            </p:extLst>
          </p:nvPr>
        </p:nvGraphicFramePr>
        <p:xfrm>
          <a:off x="115613" y="1376855"/>
          <a:ext cx="3268717" cy="53918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2" name="Объект 1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85897153"/>
              </p:ext>
            </p:extLst>
          </p:nvPr>
        </p:nvGraphicFramePr>
        <p:xfrm>
          <a:off x="3562156" y="1376855"/>
          <a:ext cx="4972243" cy="53918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3149241369"/>
              </p:ext>
            </p:extLst>
          </p:nvPr>
        </p:nvGraphicFramePr>
        <p:xfrm>
          <a:off x="8848753" y="1292772"/>
          <a:ext cx="3084215" cy="54758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3513585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552461325"/>
              </p:ext>
            </p:extLst>
          </p:nvPr>
        </p:nvGraphicFramePr>
        <p:xfrm>
          <a:off x="249383" y="138545"/>
          <a:ext cx="11406908" cy="65670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49996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9479" y="21021"/>
            <a:ext cx="9958217" cy="1320800"/>
          </a:xfrm>
        </p:spPr>
        <p:txBody>
          <a:bodyPr/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Программа коррекционно-развивающей работы с детьми с ТНР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41434" y="1404883"/>
            <a:ext cx="4798223" cy="4636478"/>
          </a:xfrm>
          <a:blipFill dpi="0" rotWithShape="1">
            <a:blip r:embed="rId2">
              <a:alphaModFix amt="47000"/>
            </a:blip>
            <a:srcRect/>
            <a:tile tx="0" ty="0" sx="100000" sy="100000" flip="none" algn="tl"/>
          </a:blipFill>
          <a:ln>
            <a:solidFill>
              <a:schemeClr val="lt1">
                <a:hueOff val="0"/>
                <a:satOff val="0"/>
                <a:lumOff val="0"/>
                <a:alpha val="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u="sng" dirty="0"/>
              <a:t>Цели:</a:t>
            </a:r>
            <a:endParaRPr lang="ru-RU" sz="3200" b="1" dirty="0"/>
          </a:p>
          <a:p>
            <a:r>
              <a:rPr lang="ru-RU" sz="2000" dirty="0"/>
              <a:t>выявление особых образовательных потребностей обучающихся с ТНР;</a:t>
            </a:r>
          </a:p>
          <a:p>
            <a:r>
              <a:rPr lang="ru-RU" sz="2000" dirty="0"/>
              <a:t>осуществление индивидуально-ориентированной психолого-педагогической помощи обучающимся с ТНР;</a:t>
            </a:r>
          </a:p>
          <a:p>
            <a:r>
              <a:rPr lang="ru-RU" sz="2000" dirty="0"/>
              <a:t>возможность освоения детьми с ТНР АОП ДО для обучающихся с ТНР.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500914" y="1404884"/>
            <a:ext cx="6260162" cy="4636478"/>
          </a:xfrm>
          <a:blipFill dpi="0" rotWithShape="1">
            <a:blip r:embed="rId2">
              <a:alphaModFix amt="63000"/>
            </a:blip>
            <a:srcRect/>
            <a:tile tx="0" ty="0" sx="100000" sy="100000" flip="none" algn="tl"/>
          </a:blip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u="sng" dirty="0"/>
              <a:t>Задачи</a:t>
            </a:r>
            <a:r>
              <a:rPr lang="ru-RU" sz="3200" dirty="0"/>
              <a:t>:</a:t>
            </a:r>
          </a:p>
          <a:p>
            <a:r>
              <a:rPr lang="ru-RU" sz="2000" dirty="0"/>
              <a:t>определение особых образовательных потребностей обучающихся с ТНР</a:t>
            </a:r>
          </a:p>
          <a:p>
            <a:r>
              <a:rPr lang="ru-RU" sz="2000" dirty="0"/>
              <a:t>коррекция речевых нарушений на основе координации педагогических, психологических и медицинских средств воздействия;</a:t>
            </a:r>
          </a:p>
          <a:p>
            <a:r>
              <a:rPr lang="ru-RU" sz="2000" dirty="0"/>
              <a:t>оказание родителям (законным представителям) обучающихся с ТНР консультативной и методической помощи</a:t>
            </a:r>
          </a:p>
        </p:txBody>
      </p:sp>
      <p:sp>
        <p:nvSpPr>
          <p:cNvPr id="5" name="Стрелка вправо 4"/>
          <p:cNvSpPr/>
          <p:nvPr/>
        </p:nvSpPr>
        <p:spPr>
          <a:xfrm>
            <a:off x="118073" y="84083"/>
            <a:ext cx="646721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6650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36331"/>
            <a:ext cx="10305976" cy="6022427"/>
          </a:xfrm>
          <a:gradFill flip="none" rotWithShape="1">
            <a:gsLst>
              <a:gs pos="30000">
                <a:schemeClr val="accent1">
                  <a:lumMod val="5000"/>
                  <a:lumOff val="95000"/>
                </a:schemeClr>
              </a:gs>
              <a:gs pos="64000">
                <a:schemeClr val="accent1">
                  <a:lumMod val="45000"/>
                  <a:lumOff val="55000"/>
                </a:schemeClr>
              </a:gs>
              <a:gs pos="58000">
                <a:schemeClr val="accent1">
                  <a:lumMod val="45000"/>
                  <a:lumOff val="55000"/>
                </a:schemeClr>
              </a:gs>
              <a:gs pos="46000">
                <a:schemeClr val="accent1">
                  <a:lumMod val="30000"/>
                  <a:lumOff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>
            <a:normAutofit fontScale="90000"/>
          </a:bodyPr>
          <a:lstStyle/>
          <a:p>
            <a:r>
              <a:rPr lang="ru-RU" sz="3100" i="1" dirty="0">
                <a:solidFill>
                  <a:schemeClr val="accent2">
                    <a:lumMod val="50000"/>
                  </a:schemeClr>
                </a:solidFill>
              </a:rPr>
              <a:t>В соответствии с Программой максимально допустимый объем образовательной нагрузки не превышает нормативы САНПИН</a:t>
            </a:r>
            <a:br>
              <a:rPr lang="ru-RU" sz="2700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ru-RU" sz="27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i="1" dirty="0">
                <a:solidFill>
                  <a:schemeClr val="accent2">
                    <a:lumMod val="50000"/>
                  </a:schemeClr>
                </a:solidFill>
              </a:rPr>
              <a:t>Старшая группа (с 5 до 6 лет)</a:t>
            </a:r>
            <a:br>
              <a:rPr lang="ru-RU" sz="27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>
                <a:solidFill>
                  <a:schemeClr val="accent2">
                    <a:lumMod val="50000"/>
                  </a:schemeClr>
                </a:solidFill>
              </a:rPr>
              <a:t>Фронтальное занятие - 3 раза в неделю (по 20 мин).</a:t>
            </a:r>
            <a:br>
              <a:rPr lang="ru-RU" sz="27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>
                <a:solidFill>
                  <a:schemeClr val="accent2">
                    <a:lumMod val="50000"/>
                  </a:schemeClr>
                </a:solidFill>
              </a:rPr>
              <a:t>Подгрупповое занятие – ежедневно 1-2 раза в день (15-20 мин.)</a:t>
            </a:r>
            <a:br>
              <a:rPr lang="ru-RU" sz="27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>
                <a:solidFill>
                  <a:schemeClr val="accent2">
                    <a:lumMod val="50000"/>
                  </a:schemeClr>
                </a:solidFill>
              </a:rPr>
              <a:t>Индивидуальные занятия –не менее 2 раз в неделю (10-15 мин.)</a:t>
            </a:r>
            <a:br>
              <a:rPr lang="ru-RU" sz="2700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ru-RU" sz="27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i="1" dirty="0">
                <a:solidFill>
                  <a:schemeClr val="accent2">
                    <a:lumMod val="50000"/>
                  </a:schemeClr>
                </a:solidFill>
              </a:rPr>
              <a:t>Подготовительная группа к школе группа (с 6 до 7 лет)</a:t>
            </a:r>
            <a:br>
              <a:rPr lang="ru-RU" sz="27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>
                <a:solidFill>
                  <a:schemeClr val="accent2">
                    <a:lumMod val="50000"/>
                  </a:schemeClr>
                </a:solidFill>
              </a:rPr>
              <a:t>Фронтальное занятие - 4 раза в неделю (по 30 мин). </a:t>
            </a:r>
            <a:br>
              <a:rPr lang="ru-RU" sz="27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>
                <a:solidFill>
                  <a:schemeClr val="accent2">
                    <a:lumMod val="50000"/>
                  </a:schemeClr>
                </a:solidFill>
              </a:rPr>
              <a:t>Подгрупповое занятие – ежедневно 1-2 раза в день (15-20 мин.) Индивидуальные занятия –не менее 2 раз в неделю (10-15 мин.)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895032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236</TotalTime>
  <Words>1005</Words>
  <Application>Microsoft Office PowerPoint</Application>
  <PresentationFormat>Широкоэкранный</PresentationFormat>
  <Paragraphs>75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Trebuchet MS</vt:lpstr>
      <vt:lpstr>Wingdings</vt:lpstr>
      <vt:lpstr>Wingdings 3</vt:lpstr>
      <vt:lpstr>Аспект</vt:lpstr>
      <vt:lpstr>Адаптированная образовательная программа  дошкольного образования для обучающихся с тяжелыми нарушениями речи</vt:lpstr>
      <vt:lpstr>АОП ДО является нормативно-управленческим документом, регламентирующим содержание и организацию образовательной деятельности, и представляющим модель образовательного процесса МАДОУ в группах компенсирующей направленности. Предназначена для педагогов, которые работают с детьми дошкольного возраста (5-7 лет), имеющими тяжелые нарушения речи, а также для родителей вышеуказанных детей с ТНР. </vt:lpstr>
      <vt:lpstr>Задачи Программы:</vt:lpstr>
      <vt:lpstr>Принципы формирования Программы: </vt:lpstr>
      <vt:lpstr>Презентация PowerPoint</vt:lpstr>
      <vt:lpstr>Программа обладает модульной структурой и включает 3 раздела: </vt:lpstr>
      <vt:lpstr>Презентация PowerPoint</vt:lpstr>
      <vt:lpstr>Программа коррекционно-развивающей работы с детьми с ТНР</vt:lpstr>
      <vt:lpstr>В соответствии с Программой максимально допустимый объем образовательной нагрузки не превышает нормативы САНПИН  Старшая группа (с 5 до 6 лет) Фронтальное занятие - 3 раза в неделю (по 20 мин). Подгрупповое занятие – ежедневно 1-2 раза в день (15-20 мин.) Индивидуальные занятия –не менее 2 раз в неделю (10-15 мин.)  Подготовительная группа к школе группа (с 6 до 7 лет) Фронтальное занятие - 4 раза в неделю (по 30 мин).  Подгрупповое занятие – ежедневно 1-2 раза в день (15-20 мин.) Индивидуальные занятия –не менее 2 раз в неделю (10-15 мин.) </vt:lpstr>
      <vt:lpstr>Общими ориентирами в достижении результатов программы коррекционной работы являются: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Адаптированная образовательная программа дошкольного образования для обучающихся с тяжелыми нарушениями речи</dc:title>
  <dc:creator>sergey</dc:creator>
  <cp:lastModifiedBy>Asus</cp:lastModifiedBy>
  <cp:revision>24</cp:revision>
  <dcterms:created xsi:type="dcterms:W3CDTF">2023-08-24T17:57:04Z</dcterms:created>
  <dcterms:modified xsi:type="dcterms:W3CDTF">2023-08-31T09:14:10Z</dcterms:modified>
</cp:coreProperties>
</file>